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Default Extension="wav" ContentType="audio/wav"/>
  <Override PartName="/ppt/presentation.xml" ContentType="application/vnd.openxmlformats-officedocument.presentationml.presentation.main+xml"/>
  <Override PartName="/ppt/slides/slide1.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48.xml" ContentType="application/vnd.openxmlformats-officedocument.presentationml.slide+xml"/>
  <Override PartName="/ppt/slides/slide21.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46.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45.xml" ContentType="application/vnd.openxmlformats-officedocument.presentationml.slide+xml"/>
  <Override PartName="/ppt/slides/slide47.xml" ContentType="application/vnd.openxmlformats-officedocument.presentationml.slide+xml"/>
  <Override PartName="/ppt/slides/slide43.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44.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26.xml" ContentType="application/vnd.openxmlformats-officedocument.presentationml.slide+xml"/>
  <Override PartName="/ppt/slides/slide3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slides/slide37.xml" ContentType="application/vnd.openxmlformats-officedocument.presentationml.slide+xml"/>
  <Override PartName="/ppt/slides/slide34.xml" ContentType="application/vnd.openxmlformats-officedocument.presentationml.slide+xml"/>
  <Override PartName="/ppt/slides/slide38.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notesSlides/notesSlide15.xml" ContentType="application/vnd.openxmlformats-officedocument.presentationml.notesSlide+xml"/>
  <Override PartName="/ppt/notesSlides/notesSlide8.xml" ContentType="application/vnd.openxmlformats-officedocument.presentationml.notesSlide+xml"/>
  <Override PartName="/ppt/notesSlides/notesSlide17.xml" ContentType="application/vnd.openxmlformats-officedocument.presentationml.notesSlide+xml"/>
  <Override PartName="/ppt/notesSlides/notesSlide39.xml" ContentType="application/vnd.openxmlformats-officedocument.presentationml.notesSlide+xml"/>
  <Override PartName="/ppt/notesSlides/notesSlide38.xml" ContentType="application/vnd.openxmlformats-officedocument.presentationml.notesSlide+xml"/>
  <Override PartName="/ppt/notesSlides/notesSlide37.xml" ContentType="application/vnd.openxmlformats-officedocument.presentationml.notesSlide+xml"/>
  <Override PartName="/ppt/notesSlides/notesSlide16.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7.xml" ContentType="application/vnd.openxmlformats-officedocument.presentationml.notesSlide+xml"/>
  <Override PartName="/ppt/notesSlides/notesSlide46.xml" ContentType="application/vnd.openxmlformats-officedocument.presentationml.notesSlide+xml"/>
  <Override PartName="/ppt/notesSlides/notesSlide45.xml" ContentType="application/vnd.openxmlformats-officedocument.presentationml.notesSlide+xml"/>
  <Override PartName="/ppt/notesSlides/notesSlide44.xml" ContentType="application/vnd.openxmlformats-officedocument.presentationml.notesSlide+xml"/>
  <Override PartName="/ppt/notesSlides/notesSlide43.xml" ContentType="application/vnd.openxmlformats-officedocument.presentationml.notesSlide+xml"/>
  <Override PartName="/ppt/notesSlides/notesSlide32.xml" ContentType="application/vnd.openxmlformats-officedocument.presentationml.notesSlide+xml"/>
  <Override PartName="/ppt/notesSlides/notesSlide36.xml" ContentType="application/vnd.openxmlformats-officedocument.presentationml.notesSlide+xml"/>
  <Override PartName="/ppt/notesSlides/notesSlide25.xml" ContentType="application/vnd.openxmlformats-officedocument.presentationml.notesSlide+xml"/>
  <Override PartName="/ppt/notesSlides/notesSlide28.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7.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20.xml" ContentType="application/vnd.openxmlformats-officedocument.presentationml.notesSlide+xml"/>
  <Override PartName="/ppt/notesSlides/notesSlide18.xml" ContentType="application/vnd.openxmlformats-officedocument.presentationml.notesSlide+xml"/>
  <Override PartName="/ppt/notesSlides/notesSlide26.xml" ContentType="application/vnd.openxmlformats-officedocument.presentationml.notesSlide+xml"/>
  <Override PartName="/ppt/notesSlides/notesSlide31.xml" ContentType="application/vnd.openxmlformats-officedocument.presentationml.notesSlide+xml"/>
  <Override PartName="/ppt/notesSlides/notesSlide19.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1.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72" r:id="rId1"/>
    <p:sldMasterId id="2147484485" r:id="rId2"/>
    <p:sldMasterId id="2147484499" r:id="rId3"/>
  </p:sldMasterIdLst>
  <p:notesMasterIdLst>
    <p:notesMasterId r:id="rId52"/>
  </p:notesMasterIdLst>
  <p:handoutMasterIdLst>
    <p:handoutMasterId r:id="rId53"/>
  </p:handoutMasterIdLst>
  <p:sldIdLst>
    <p:sldId id="267" r:id="rId4"/>
    <p:sldId id="256" r:id="rId5"/>
    <p:sldId id="331" r:id="rId6"/>
    <p:sldId id="337" r:id="rId7"/>
    <p:sldId id="375" r:id="rId8"/>
    <p:sldId id="257" r:id="rId9"/>
    <p:sldId id="338" r:id="rId10"/>
    <p:sldId id="339" r:id="rId11"/>
    <p:sldId id="340" r:id="rId12"/>
    <p:sldId id="341" r:id="rId13"/>
    <p:sldId id="342" r:id="rId14"/>
    <p:sldId id="343" r:id="rId15"/>
    <p:sldId id="261" r:id="rId16"/>
    <p:sldId id="323" r:id="rId17"/>
    <p:sldId id="321" r:id="rId18"/>
    <p:sldId id="259" r:id="rId19"/>
    <p:sldId id="328" r:id="rId20"/>
    <p:sldId id="336" r:id="rId21"/>
    <p:sldId id="268" r:id="rId22"/>
    <p:sldId id="380" r:id="rId23"/>
    <p:sldId id="381" r:id="rId24"/>
    <p:sldId id="348" r:id="rId25"/>
    <p:sldId id="351" r:id="rId26"/>
    <p:sldId id="397" r:id="rId27"/>
    <p:sldId id="398" r:id="rId28"/>
    <p:sldId id="350" r:id="rId29"/>
    <p:sldId id="353" r:id="rId30"/>
    <p:sldId id="349" r:id="rId31"/>
    <p:sldId id="372" r:id="rId32"/>
    <p:sldId id="280" r:id="rId33"/>
    <p:sldId id="354" r:id="rId34"/>
    <p:sldId id="357" r:id="rId35"/>
    <p:sldId id="263" r:id="rId36"/>
    <p:sldId id="379" r:id="rId37"/>
    <p:sldId id="269" r:id="rId38"/>
    <p:sldId id="400" r:id="rId39"/>
    <p:sldId id="382" r:id="rId40"/>
    <p:sldId id="383" r:id="rId41"/>
    <p:sldId id="393" r:id="rId42"/>
    <p:sldId id="401" r:id="rId43"/>
    <p:sldId id="402" r:id="rId44"/>
    <p:sldId id="385" r:id="rId45"/>
    <p:sldId id="395" r:id="rId46"/>
    <p:sldId id="386" r:id="rId47"/>
    <p:sldId id="388" r:id="rId48"/>
    <p:sldId id="309" r:id="rId49"/>
    <p:sldId id="329" r:id="rId50"/>
    <p:sldId id="313" r:id="rId51"/>
  </p:sldIdLst>
  <p:sldSz cx="9144000" cy="6858000" type="screen4x3"/>
  <p:notesSz cx="7010400" cy="9296400"/>
  <p:defaultTextStyle>
    <a:defPPr>
      <a:defRPr lang="en-US"/>
    </a:defPPr>
    <a:lvl1pPr algn="l" rtl="0" fontAlgn="base">
      <a:spcBef>
        <a:spcPct val="0"/>
      </a:spcBef>
      <a:spcAft>
        <a:spcPct val="0"/>
      </a:spcAft>
      <a:defRPr sz="3900" b="1" kern="1200">
        <a:solidFill>
          <a:schemeClr val="tx2"/>
        </a:solidFill>
        <a:latin typeface="Arial" charset="0"/>
        <a:ea typeface="+mn-ea"/>
        <a:cs typeface="+mn-cs"/>
      </a:defRPr>
    </a:lvl1pPr>
    <a:lvl2pPr marL="457200" algn="l" rtl="0" fontAlgn="base">
      <a:spcBef>
        <a:spcPct val="0"/>
      </a:spcBef>
      <a:spcAft>
        <a:spcPct val="0"/>
      </a:spcAft>
      <a:defRPr sz="3900" b="1" kern="1200">
        <a:solidFill>
          <a:schemeClr val="tx2"/>
        </a:solidFill>
        <a:latin typeface="Arial" charset="0"/>
        <a:ea typeface="+mn-ea"/>
        <a:cs typeface="+mn-cs"/>
      </a:defRPr>
    </a:lvl2pPr>
    <a:lvl3pPr marL="914400" algn="l" rtl="0" fontAlgn="base">
      <a:spcBef>
        <a:spcPct val="0"/>
      </a:spcBef>
      <a:spcAft>
        <a:spcPct val="0"/>
      </a:spcAft>
      <a:defRPr sz="3900" b="1" kern="1200">
        <a:solidFill>
          <a:schemeClr val="tx2"/>
        </a:solidFill>
        <a:latin typeface="Arial" charset="0"/>
        <a:ea typeface="+mn-ea"/>
        <a:cs typeface="+mn-cs"/>
      </a:defRPr>
    </a:lvl3pPr>
    <a:lvl4pPr marL="1371600" algn="l" rtl="0" fontAlgn="base">
      <a:spcBef>
        <a:spcPct val="0"/>
      </a:spcBef>
      <a:spcAft>
        <a:spcPct val="0"/>
      </a:spcAft>
      <a:defRPr sz="3900" b="1" kern="1200">
        <a:solidFill>
          <a:schemeClr val="tx2"/>
        </a:solidFill>
        <a:latin typeface="Arial" charset="0"/>
        <a:ea typeface="+mn-ea"/>
        <a:cs typeface="+mn-cs"/>
      </a:defRPr>
    </a:lvl4pPr>
    <a:lvl5pPr marL="1828800" algn="l" rtl="0" fontAlgn="base">
      <a:spcBef>
        <a:spcPct val="0"/>
      </a:spcBef>
      <a:spcAft>
        <a:spcPct val="0"/>
      </a:spcAft>
      <a:defRPr sz="3900" b="1" kern="1200">
        <a:solidFill>
          <a:schemeClr val="tx2"/>
        </a:solidFill>
        <a:latin typeface="Arial" charset="0"/>
        <a:ea typeface="+mn-ea"/>
        <a:cs typeface="+mn-cs"/>
      </a:defRPr>
    </a:lvl5pPr>
    <a:lvl6pPr marL="2286000" algn="l" defTabSz="914400" rtl="0" eaLnBrk="1" latinLnBrk="0" hangingPunct="1">
      <a:defRPr sz="3900" b="1" kern="1200">
        <a:solidFill>
          <a:schemeClr val="tx2"/>
        </a:solidFill>
        <a:latin typeface="Arial" charset="0"/>
        <a:ea typeface="+mn-ea"/>
        <a:cs typeface="+mn-cs"/>
      </a:defRPr>
    </a:lvl6pPr>
    <a:lvl7pPr marL="2743200" algn="l" defTabSz="914400" rtl="0" eaLnBrk="1" latinLnBrk="0" hangingPunct="1">
      <a:defRPr sz="3900" b="1" kern="1200">
        <a:solidFill>
          <a:schemeClr val="tx2"/>
        </a:solidFill>
        <a:latin typeface="Arial" charset="0"/>
        <a:ea typeface="+mn-ea"/>
        <a:cs typeface="+mn-cs"/>
      </a:defRPr>
    </a:lvl7pPr>
    <a:lvl8pPr marL="3200400" algn="l" defTabSz="914400" rtl="0" eaLnBrk="1" latinLnBrk="0" hangingPunct="1">
      <a:defRPr sz="3900" b="1" kern="1200">
        <a:solidFill>
          <a:schemeClr val="tx2"/>
        </a:solidFill>
        <a:latin typeface="Arial" charset="0"/>
        <a:ea typeface="+mn-ea"/>
        <a:cs typeface="+mn-cs"/>
      </a:defRPr>
    </a:lvl8pPr>
    <a:lvl9pPr marL="3657600" algn="l" defTabSz="914400" rtl="0" eaLnBrk="1" latinLnBrk="0" hangingPunct="1">
      <a:defRPr sz="3900" b="1" kern="1200">
        <a:solidFill>
          <a:schemeClr val="tx2"/>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BDB"/>
    <a:srgbClr val="FF5050"/>
    <a:srgbClr val="FF0000"/>
    <a:srgbClr val="FFC8B7"/>
    <a:srgbClr val="E7EACB"/>
    <a:srgbClr val="330098"/>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86418" autoAdjust="0"/>
  </p:normalViewPr>
  <p:slideViewPr>
    <p:cSldViewPr showGuides="1">
      <p:cViewPr varScale="1">
        <p:scale>
          <a:sx n="68" d="100"/>
          <a:sy n="68" d="100"/>
        </p:scale>
        <p:origin x="546" y="66"/>
      </p:cViewPr>
      <p:guideLst>
        <p:guide orient="horz" pos="2160"/>
        <p:guide pos="2880"/>
      </p:guideLst>
    </p:cSldViewPr>
  </p:slideViewPr>
  <p:outlineViewPr>
    <p:cViewPr>
      <p:scale>
        <a:sx n="33" d="100"/>
        <a:sy n="33" d="100"/>
      </p:scale>
      <p:origin x="48"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Lst>
  </p:outlineViewPr>
  <p:notesTextViewPr>
    <p:cViewPr>
      <p:scale>
        <a:sx n="100" d="100"/>
        <a:sy n="100" d="100"/>
      </p:scale>
      <p:origin x="0" y="0"/>
    </p:cViewPr>
  </p:notesTextViewPr>
  <p:sorterViewPr>
    <p:cViewPr>
      <p:scale>
        <a:sx n="66" d="100"/>
        <a:sy n="66" d="100"/>
      </p:scale>
      <p:origin x="0" y="-1716"/>
    </p:cViewPr>
  </p:sorterViewPr>
  <p:notesViewPr>
    <p:cSldViewPr>
      <p:cViewPr varScale="1">
        <p:scale>
          <a:sx n="100" d="100"/>
          <a:sy n="100" d="100"/>
        </p:scale>
        <p:origin x="-3552"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handoutMaster" Target="handoutMasters/handoutMaster1.xml"/><Relationship Id="rId58" Type="http://schemas.openxmlformats.org/officeDocument/2006/relationships/customXml" Target="../customXml/item1.xml"/><Relationship Id="rId5" Type="http://schemas.openxmlformats.org/officeDocument/2006/relationships/slide" Target="slides/slide2.xml"/><Relationship Id="rId61" Type="http://schemas.openxmlformats.org/officeDocument/2006/relationships/customXml" Target="../customXml/item4.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customXml" Target="../customXml/item2.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 Id="rId60" Type="http://schemas.openxmlformats.org/officeDocument/2006/relationships/customXml" Target="../customXml/item3.xml"/><Relationship Id="rId4" Type="http://schemas.openxmlformats.org/officeDocument/2006/relationships/slide" Target="slides/slide1.xml"/><Relationship Id="rId9" Type="http://schemas.openxmlformats.org/officeDocument/2006/relationships/slide" Target="slides/slide6.xml"/></Relationships>
</file>

<file path=ppt/_rels/viewProps.xml.rels><?xml version="1.0" encoding="UTF-8" standalone="yes"?>
<Relationships xmlns="http://schemas.openxmlformats.org/package/2006/relationships"><Relationship Id="rId8" Type="http://schemas.openxmlformats.org/officeDocument/2006/relationships/slide" Target="slides/slide30.xml"/><Relationship Id="rId13" Type="http://schemas.openxmlformats.org/officeDocument/2006/relationships/slide" Target="slides/slide38.xml"/><Relationship Id="rId18" Type="http://schemas.openxmlformats.org/officeDocument/2006/relationships/slide" Target="slides/slide46.xml"/><Relationship Id="rId3" Type="http://schemas.openxmlformats.org/officeDocument/2006/relationships/slide" Target="slides/slide13.xml"/><Relationship Id="rId7" Type="http://schemas.openxmlformats.org/officeDocument/2006/relationships/slide" Target="slides/slide25.xml"/><Relationship Id="rId12" Type="http://schemas.openxmlformats.org/officeDocument/2006/relationships/slide" Target="slides/slide37.xml"/><Relationship Id="rId17" Type="http://schemas.openxmlformats.org/officeDocument/2006/relationships/slide" Target="slides/slide44.xml"/><Relationship Id="rId2" Type="http://schemas.openxmlformats.org/officeDocument/2006/relationships/slide" Target="slides/slide6.xml"/><Relationship Id="rId16" Type="http://schemas.openxmlformats.org/officeDocument/2006/relationships/slide" Target="slides/slide43.xml"/><Relationship Id="rId1" Type="http://schemas.openxmlformats.org/officeDocument/2006/relationships/slide" Target="slides/slide2.xml"/><Relationship Id="rId6" Type="http://schemas.openxmlformats.org/officeDocument/2006/relationships/slide" Target="slides/slide24.xml"/><Relationship Id="rId11" Type="http://schemas.openxmlformats.org/officeDocument/2006/relationships/slide" Target="slides/slide35.xml"/><Relationship Id="rId5" Type="http://schemas.openxmlformats.org/officeDocument/2006/relationships/slide" Target="slides/slide19.xml"/><Relationship Id="rId15" Type="http://schemas.openxmlformats.org/officeDocument/2006/relationships/slide" Target="slides/slide42.xml"/><Relationship Id="rId10" Type="http://schemas.openxmlformats.org/officeDocument/2006/relationships/slide" Target="slides/slide34.xml"/><Relationship Id="rId4" Type="http://schemas.openxmlformats.org/officeDocument/2006/relationships/slide" Target="slides/slide16.xml"/><Relationship Id="rId9" Type="http://schemas.openxmlformats.org/officeDocument/2006/relationships/slide" Target="slides/slide33.xml"/><Relationship Id="rId14" Type="http://schemas.openxmlformats.org/officeDocument/2006/relationships/slide" Target="slides/slide3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5075842-05A4-4FB4-9ED4-45F1288865AA}" type="datetimeFigureOut">
              <a:rPr lang="en-US" smtClean="0"/>
              <a:pPr/>
              <a:t>3/4/2015</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A078040D-66D5-4304-A976-6B3AD8F11995}" type="slidenum">
              <a:rPr lang="en-US" smtClean="0"/>
              <a:pPr/>
              <a:t>‹#›</a:t>
            </a:fld>
            <a:endParaRPr lang="en-US" dirty="0"/>
          </a:p>
        </p:txBody>
      </p:sp>
    </p:spTree>
    <p:extLst>
      <p:ext uri="{BB962C8B-B14F-4D97-AF65-F5344CB8AC3E}">
        <p14:creationId xmlns:p14="http://schemas.microsoft.com/office/powerpoint/2010/main" val="16787945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2498"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b="0">
                <a:solidFill>
                  <a:schemeClr val="tx1"/>
                </a:solidFill>
              </a:defRPr>
            </a:lvl1pPr>
          </a:lstStyle>
          <a:p>
            <a:endParaRPr lang="en-US" dirty="0"/>
          </a:p>
        </p:txBody>
      </p:sp>
      <p:sp>
        <p:nvSpPr>
          <p:cNvPr id="362499"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b="0">
                <a:solidFill>
                  <a:schemeClr val="tx1"/>
                </a:solidFill>
              </a:defRPr>
            </a:lvl1pPr>
          </a:lstStyle>
          <a:p>
            <a:endParaRPr lang="en-US" dirty="0"/>
          </a:p>
        </p:txBody>
      </p:sp>
      <p:sp>
        <p:nvSpPr>
          <p:cNvPr id="36250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362501"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62502"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b="0">
                <a:solidFill>
                  <a:schemeClr val="tx1"/>
                </a:solidFill>
              </a:defRPr>
            </a:lvl1pPr>
          </a:lstStyle>
          <a:p>
            <a:endParaRPr lang="en-US" dirty="0"/>
          </a:p>
        </p:txBody>
      </p:sp>
      <p:sp>
        <p:nvSpPr>
          <p:cNvPr id="362503"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b="0">
                <a:solidFill>
                  <a:schemeClr val="tx1"/>
                </a:solidFill>
              </a:defRPr>
            </a:lvl1pPr>
          </a:lstStyle>
          <a:p>
            <a:fld id="{3D4119B5-CDAE-45E1-AA4F-EAB345C1FC77}" type="slidenum">
              <a:rPr lang="en-US"/>
              <a:pPr/>
              <a:t>‹#›</a:t>
            </a:fld>
            <a:endParaRPr lang="en-US" dirty="0"/>
          </a:p>
        </p:txBody>
      </p:sp>
    </p:spTree>
    <p:extLst>
      <p:ext uri="{BB962C8B-B14F-4D97-AF65-F5344CB8AC3E}">
        <p14:creationId xmlns:p14="http://schemas.microsoft.com/office/powerpoint/2010/main" val="159910162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A992FE-D25A-4DE0-B44F-80878EA1C451}" type="slidenum">
              <a:rPr lang="en-US"/>
              <a:pPr/>
              <a:t>1</a:t>
            </a:fld>
            <a:endParaRPr lang="en-US" dirty="0"/>
          </a:p>
        </p:txBody>
      </p:sp>
      <p:sp>
        <p:nvSpPr>
          <p:cNvPr id="369666" name="Rectangle 2"/>
          <p:cNvSpPr>
            <a:spLocks noGrp="1" noRot="1" noChangeAspect="1" noChangeArrowheads="1" noTextEdit="1"/>
          </p:cNvSpPr>
          <p:nvPr>
            <p:ph type="sldImg"/>
          </p:nvPr>
        </p:nvSpPr>
        <p:spPr>
          <a:ln/>
        </p:spPr>
      </p:sp>
      <p:sp>
        <p:nvSpPr>
          <p:cNvPr id="369667" name="Rectangle 3"/>
          <p:cNvSpPr>
            <a:spLocks noGrp="1" noChangeArrowheads="1"/>
          </p:cNvSpPr>
          <p:nvPr>
            <p:ph type="body" idx="1"/>
          </p:nvPr>
        </p:nvSpPr>
        <p:spPr/>
        <p:txBody>
          <a:bodyPr/>
          <a:lstStyle/>
          <a:p>
            <a:r>
              <a:rPr lang="en-US" dirty="0" smtClean="0"/>
              <a:t>Open for start of Program</a:t>
            </a:r>
            <a:endParaRPr lang="en-US" dirty="0"/>
          </a:p>
        </p:txBody>
      </p:sp>
    </p:spTree>
    <p:extLst>
      <p:ext uri="{BB962C8B-B14F-4D97-AF65-F5344CB8AC3E}">
        <p14:creationId xmlns:p14="http://schemas.microsoft.com/office/powerpoint/2010/main" val="3502242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Coleen </a:t>
            </a:r>
            <a:endParaRPr lang="en-US" dirty="0"/>
          </a:p>
        </p:txBody>
      </p:sp>
      <p:sp>
        <p:nvSpPr>
          <p:cNvPr id="4" name="Slide Number Placeholder 3"/>
          <p:cNvSpPr>
            <a:spLocks noGrp="1"/>
          </p:cNvSpPr>
          <p:nvPr>
            <p:ph type="sldNum" sz="quarter" idx="10"/>
          </p:nvPr>
        </p:nvSpPr>
        <p:spPr/>
        <p:txBody>
          <a:bodyPr/>
          <a:lstStyle/>
          <a:p>
            <a:fld id="{3D4119B5-CDAE-45E1-AA4F-EAB345C1FC77}" type="slidenum">
              <a:rPr lang="en-US" smtClean="0"/>
              <a:pPr/>
              <a:t>11</a:t>
            </a:fld>
            <a:endParaRPr lang="en-US" dirty="0"/>
          </a:p>
        </p:txBody>
      </p:sp>
    </p:spTree>
    <p:extLst>
      <p:ext uri="{BB962C8B-B14F-4D97-AF65-F5344CB8AC3E}">
        <p14:creationId xmlns:p14="http://schemas.microsoft.com/office/powerpoint/2010/main" val="2805819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Coleen</a:t>
            </a:r>
            <a:endParaRPr lang="en-US" dirty="0"/>
          </a:p>
        </p:txBody>
      </p:sp>
      <p:sp>
        <p:nvSpPr>
          <p:cNvPr id="4" name="Slide Number Placeholder 3"/>
          <p:cNvSpPr>
            <a:spLocks noGrp="1"/>
          </p:cNvSpPr>
          <p:nvPr>
            <p:ph type="sldNum" sz="quarter" idx="10"/>
          </p:nvPr>
        </p:nvSpPr>
        <p:spPr/>
        <p:txBody>
          <a:bodyPr/>
          <a:lstStyle/>
          <a:p>
            <a:fld id="{3D4119B5-CDAE-45E1-AA4F-EAB345C1FC77}" type="slidenum">
              <a:rPr lang="en-US" smtClean="0"/>
              <a:pPr/>
              <a:t>12</a:t>
            </a:fld>
            <a:endParaRPr lang="en-US" dirty="0"/>
          </a:p>
        </p:txBody>
      </p:sp>
    </p:spTree>
    <p:extLst>
      <p:ext uri="{BB962C8B-B14F-4D97-AF65-F5344CB8AC3E}">
        <p14:creationId xmlns:p14="http://schemas.microsoft.com/office/powerpoint/2010/main" val="1734418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EAF7B7-143B-47D2-81AA-C69378F2DEE0}" type="slidenum">
              <a:rPr lang="en-US"/>
              <a:pPr/>
              <a:t>13</a:t>
            </a:fld>
            <a:endParaRPr lang="en-US" dirty="0"/>
          </a:p>
        </p:txBody>
      </p:sp>
      <p:sp>
        <p:nvSpPr>
          <p:cNvPr id="365570" name="Rectangle 2"/>
          <p:cNvSpPr>
            <a:spLocks noGrp="1" noRot="1" noChangeAspect="1" noChangeArrowheads="1" noTextEdit="1"/>
          </p:cNvSpPr>
          <p:nvPr>
            <p:ph type="sldImg"/>
          </p:nvPr>
        </p:nvSpPr>
        <p:spPr>
          <a:ln/>
        </p:spPr>
      </p:sp>
      <p:sp>
        <p:nvSpPr>
          <p:cNvPr id="365571" name="Rectangle 3"/>
          <p:cNvSpPr>
            <a:spLocks noGrp="1" noChangeArrowheads="1"/>
          </p:cNvSpPr>
          <p:nvPr>
            <p:ph type="body" idx="1"/>
          </p:nvPr>
        </p:nvSpPr>
        <p:spPr/>
        <p:txBody>
          <a:bodyPr/>
          <a:lstStyle/>
          <a:p>
            <a:r>
              <a:rPr lang="en-US" dirty="0" smtClean="0"/>
              <a:t>Coleen-</a:t>
            </a:r>
          </a:p>
          <a:p>
            <a:r>
              <a:rPr lang="en-US" dirty="0" smtClean="0"/>
              <a:t>Each</a:t>
            </a:r>
            <a:r>
              <a:rPr lang="en-US" baseline="0" dirty="0" smtClean="0"/>
              <a:t> state is required to have a comp. Safety Plan-  Vermont's is formulated by the Vermont Highway Safety </a:t>
            </a:r>
            <a:r>
              <a:rPr lang="en-US" baseline="0" dirty="0" err="1" smtClean="0"/>
              <a:t>AllianceThese</a:t>
            </a:r>
            <a:r>
              <a:rPr lang="en-US" baseline="0" dirty="0" smtClean="0"/>
              <a:t> are the 7 critical areas.</a:t>
            </a:r>
            <a:endParaRPr lang="en-US" dirty="0"/>
          </a:p>
        </p:txBody>
      </p:sp>
    </p:spTree>
    <p:extLst>
      <p:ext uri="{BB962C8B-B14F-4D97-AF65-F5344CB8AC3E}">
        <p14:creationId xmlns:p14="http://schemas.microsoft.com/office/powerpoint/2010/main" val="3988353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Coleen Introduce Betsy Again as Program Coordinator</a:t>
            </a:r>
          </a:p>
          <a:p>
            <a:endParaRPr lang="en-US" dirty="0" smtClean="0"/>
          </a:p>
          <a:p>
            <a:r>
              <a:rPr lang="en-US" dirty="0" smtClean="0"/>
              <a:t>Betsy Takes over</a:t>
            </a:r>
            <a:endParaRPr lang="en-US" dirty="0"/>
          </a:p>
        </p:txBody>
      </p:sp>
      <p:sp>
        <p:nvSpPr>
          <p:cNvPr id="4" name="Slide Number Placeholder 3"/>
          <p:cNvSpPr>
            <a:spLocks noGrp="1"/>
          </p:cNvSpPr>
          <p:nvPr>
            <p:ph type="sldNum" sz="quarter" idx="10"/>
          </p:nvPr>
        </p:nvSpPr>
        <p:spPr/>
        <p:txBody>
          <a:bodyPr/>
          <a:lstStyle/>
          <a:p>
            <a:fld id="{3D4119B5-CDAE-45E1-AA4F-EAB345C1FC77}" type="slidenum">
              <a:rPr lang="en-US" smtClean="0"/>
              <a:pPr/>
              <a:t>14</a:t>
            </a:fld>
            <a:endParaRPr lang="en-US" dirty="0"/>
          </a:p>
        </p:txBody>
      </p:sp>
    </p:spTree>
    <p:extLst>
      <p:ext uri="{BB962C8B-B14F-4D97-AF65-F5344CB8AC3E}">
        <p14:creationId xmlns:p14="http://schemas.microsoft.com/office/powerpoint/2010/main" val="29460526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Betsy</a:t>
            </a:r>
            <a:endParaRPr lang="en-US" dirty="0"/>
          </a:p>
        </p:txBody>
      </p:sp>
      <p:sp>
        <p:nvSpPr>
          <p:cNvPr id="4" name="Slide Number Placeholder 3"/>
          <p:cNvSpPr>
            <a:spLocks noGrp="1"/>
          </p:cNvSpPr>
          <p:nvPr>
            <p:ph type="sldNum" sz="quarter" idx="10"/>
          </p:nvPr>
        </p:nvSpPr>
        <p:spPr/>
        <p:txBody>
          <a:bodyPr/>
          <a:lstStyle/>
          <a:p>
            <a:fld id="{3D4119B5-CDAE-45E1-AA4F-EAB345C1FC77}" type="slidenum">
              <a:rPr lang="en-US" smtClean="0"/>
              <a:pPr/>
              <a:t>15</a:t>
            </a:fld>
            <a:endParaRPr lang="en-US" dirty="0"/>
          </a:p>
        </p:txBody>
      </p:sp>
    </p:spTree>
    <p:extLst>
      <p:ext uri="{BB962C8B-B14F-4D97-AF65-F5344CB8AC3E}">
        <p14:creationId xmlns:p14="http://schemas.microsoft.com/office/powerpoint/2010/main" val="34306632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BB0388-C023-4EC1-B6CE-04006F556617}" type="slidenum">
              <a:rPr lang="en-US"/>
              <a:pPr/>
              <a:t>16</a:t>
            </a:fld>
            <a:endParaRPr lang="en-US" dirty="0"/>
          </a:p>
        </p:txBody>
      </p:sp>
      <p:sp>
        <p:nvSpPr>
          <p:cNvPr id="373762" name="Rectangle 2"/>
          <p:cNvSpPr>
            <a:spLocks noGrp="1" noRot="1" noChangeAspect="1" noChangeArrowheads="1" noTextEdit="1"/>
          </p:cNvSpPr>
          <p:nvPr>
            <p:ph type="sldImg"/>
          </p:nvPr>
        </p:nvSpPr>
        <p:spPr>
          <a:ln/>
        </p:spPr>
      </p:sp>
      <p:sp>
        <p:nvSpPr>
          <p:cNvPr id="373763"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Betsy</a:t>
            </a:r>
          </a:p>
          <a:p>
            <a:endParaRPr lang="en-US" dirty="0"/>
          </a:p>
        </p:txBody>
      </p:sp>
    </p:spTree>
    <p:extLst>
      <p:ext uri="{BB962C8B-B14F-4D97-AF65-F5344CB8AC3E}">
        <p14:creationId xmlns:p14="http://schemas.microsoft.com/office/powerpoint/2010/main" val="20513524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Betsy</a:t>
            </a:r>
          </a:p>
          <a:p>
            <a:endParaRPr lang="en-US" dirty="0"/>
          </a:p>
        </p:txBody>
      </p:sp>
      <p:sp>
        <p:nvSpPr>
          <p:cNvPr id="4" name="Slide Number Placeholder 3"/>
          <p:cNvSpPr>
            <a:spLocks noGrp="1"/>
          </p:cNvSpPr>
          <p:nvPr>
            <p:ph type="sldNum" sz="quarter" idx="10"/>
          </p:nvPr>
        </p:nvSpPr>
        <p:spPr/>
        <p:txBody>
          <a:bodyPr/>
          <a:lstStyle/>
          <a:p>
            <a:fld id="{3D4119B5-CDAE-45E1-AA4F-EAB345C1FC77}" type="slidenum">
              <a:rPr lang="en-US" smtClean="0"/>
              <a:pPr/>
              <a:t>17</a:t>
            </a:fld>
            <a:endParaRPr lang="en-US" dirty="0"/>
          </a:p>
        </p:txBody>
      </p:sp>
    </p:spTree>
    <p:extLst>
      <p:ext uri="{BB962C8B-B14F-4D97-AF65-F5344CB8AC3E}">
        <p14:creationId xmlns:p14="http://schemas.microsoft.com/office/powerpoint/2010/main" val="18600901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Betsy</a:t>
            </a:r>
            <a:endParaRPr lang="en-US" dirty="0"/>
          </a:p>
        </p:txBody>
      </p:sp>
      <p:sp>
        <p:nvSpPr>
          <p:cNvPr id="4" name="Slide Number Placeholder 3"/>
          <p:cNvSpPr>
            <a:spLocks noGrp="1"/>
          </p:cNvSpPr>
          <p:nvPr>
            <p:ph type="sldNum" sz="quarter" idx="10"/>
          </p:nvPr>
        </p:nvSpPr>
        <p:spPr/>
        <p:txBody>
          <a:bodyPr/>
          <a:lstStyle/>
          <a:p>
            <a:fld id="{3D4119B5-CDAE-45E1-AA4F-EAB345C1FC77}" type="slidenum">
              <a:rPr lang="en-US" smtClean="0"/>
              <a:pPr/>
              <a:t>18</a:t>
            </a:fld>
            <a:endParaRPr lang="en-US" dirty="0"/>
          </a:p>
        </p:txBody>
      </p:sp>
    </p:spTree>
    <p:extLst>
      <p:ext uri="{BB962C8B-B14F-4D97-AF65-F5344CB8AC3E}">
        <p14:creationId xmlns:p14="http://schemas.microsoft.com/office/powerpoint/2010/main" val="13082742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0723A9-DB21-44CA-B8A7-0581AD0731BC}" type="slidenum">
              <a:rPr lang="en-US"/>
              <a:pPr/>
              <a:t>19</a:t>
            </a:fld>
            <a:endParaRPr lang="en-US" dirty="0"/>
          </a:p>
        </p:txBody>
      </p:sp>
      <p:sp>
        <p:nvSpPr>
          <p:cNvPr id="378882" name="Rectangle 2"/>
          <p:cNvSpPr>
            <a:spLocks noGrp="1" noRot="1" noChangeAspect="1" noChangeArrowheads="1" noTextEdit="1"/>
          </p:cNvSpPr>
          <p:nvPr>
            <p:ph type="sldImg"/>
          </p:nvPr>
        </p:nvSpPr>
        <p:spPr>
          <a:ln/>
        </p:spPr>
      </p:sp>
      <p:sp>
        <p:nvSpPr>
          <p:cNvPr id="378883"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Betsy</a:t>
            </a:r>
          </a:p>
          <a:p>
            <a:r>
              <a:rPr lang="en-US" dirty="0" smtClean="0"/>
              <a:t>After introduce Allison</a:t>
            </a:r>
            <a:endParaRPr lang="en-US" dirty="0"/>
          </a:p>
        </p:txBody>
      </p:sp>
    </p:spTree>
    <p:extLst>
      <p:ext uri="{BB962C8B-B14F-4D97-AF65-F5344CB8AC3E}">
        <p14:creationId xmlns:p14="http://schemas.microsoft.com/office/powerpoint/2010/main" val="15537168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281C75-AE1C-49CA-AEAB-61D7AE39D5BD}" type="slidenum">
              <a:rPr lang="en-US"/>
              <a:pPr/>
              <a:t>20</a:t>
            </a:fld>
            <a:endParaRPr lang="en-US" dirty="0"/>
          </a:p>
        </p:txBody>
      </p:sp>
      <p:sp>
        <p:nvSpPr>
          <p:cNvPr id="381954" name="Rectangle 2"/>
          <p:cNvSpPr>
            <a:spLocks noGrp="1" noRot="1" noChangeAspect="1" noChangeArrowheads="1" noTextEdit="1"/>
          </p:cNvSpPr>
          <p:nvPr>
            <p:ph type="sldImg"/>
          </p:nvPr>
        </p:nvSpPr>
        <p:spPr>
          <a:ln/>
        </p:spPr>
      </p:sp>
      <p:sp>
        <p:nvSpPr>
          <p:cNvPr id="381955" name="Rectangle 3"/>
          <p:cNvSpPr>
            <a:spLocks noGrp="1" noChangeArrowheads="1"/>
          </p:cNvSpPr>
          <p:nvPr>
            <p:ph type="body" idx="1"/>
          </p:nvPr>
        </p:nvSpPr>
        <p:spPr/>
        <p:txBody>
          <a:bodyPr/>
          <a:lstStyle/>
          <a:p>
            <a:r>
              <a:rPr lang="en-US" dirty="0" smtClean="0"/>
              <a:t>Allison: Open up application-  Remind attendees to use form that is attached follow along on screen.</a:t>
            </a:r>
            <a:endParaRPr lang="en-US" dirty="0"/>
          </a:p>
        </p:txBody>
      </p:sp>
    </p:spTree>
    <p:extLst>
      <p:ext uri="{BB962C8B-B14F-4D97-AF65-F5344CB8AC3E}">
        <p14:creationId xmlns:p14="http://schemas.microsoft.com/office/powerpoint/2010/main" val="4162307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A91FFE-D09A-4188-9C58-3FC9D46072C7}" type="slidenum">
              <a:rPr lang="en-US"/>
              <a:pPr/>
              <a:t>2</a:t>
            </a:fld>
            <a:endParaRPr lang="en-US" dirty="0"/>
          </a:p>
        </p:txBody>
      </p:sp>
      <p:sp>
        <p:nvSpPr>
          <p:cNvPr id="370690" name="Rectangle 2"/>
          <p:cNvSpPr>
            <a:spLocks noGrp="1" noRot="1" noChangeAspect="1" noChangeArrowheads="1" noTextEdit="1"/>
          </p:cNvSpPr>
          <p:nvPr>
            <p:ph type="sldImg"/>
          </p:nvPr>
        </p:nvSpPr>
        <p:spPr>
          <a:ln/>
        </p:spPr>
      </p:sp>
      <p:sp>
        <p:nvSpPr>
          <p:cNvPr id="370691" name="Rectangle 3"/>
          <p:cNvSpPr>
            <a:spLocks noGrp="1" noChangeArrowheads="1"/>
          </p:cNvSpPr>
          <p:nvPr>
            <p:ph type="body" idx="1"/>
          </p:nvPr>
        </p:nvSpPr>
        <p:spPr/>
        <p:txBody>
          <a:bodyPr/>
          <a:lstStyle/>
          <a:p>
            <a:r>
              <a:rPr lang="en-US" dirty="0" smtClean="0"/>
              <a:t>Introduction Bruce</a:t>
            </a:r>
            <a:endParaRPr lang="en-US" dirty="0"/>
          </a:p>
        </p:txBody>
      </p:sp>
    </p:spTree>
    <p:extLst>
      <p:ext uri="{BB962C8B-B14F-4D97-AF65-F5344CB8AC3E}">
        <p14:creationId xmlns:p14="http://schemas.microsoft.com/office/powerpoint/2010/main" val="24872892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Allison</a:t>
            </a:r>
            <a:endParaRPr lang="en-US" dirty="0"/>
          </a:p>
        </p:txBody>
      </p:sp>
      <p:sp>
        <p:nvSpPr>
          <p:cNvPr id="4" name="Slide Number Placeholder 3"/>
          <p:cNvSpPr>
            <a:spLocks noGrp="1"/>
          </p:cNvSpPr>
          <p:nvPr>
            <p:ph type="sldNum" sz="quarter" idx="10"/>
          </p:nvPr>
        </p:nvSpPr>
        <p:spPr/>
        <p:txBody>
          <a:bodyPr/>
          <a:lstStyle/>
          <a:p>
            <a:fld id="{3D4119B5-CDAE-45E1-AA4F-EAB345C1FC77}" type="slidenum">
              <a:rPr lang="en-US" smtClean="0"/>
              <a:pPr/>
              <a:t>21</a:t>
            </a:fld>
            <a:endParaRPr lang="en-US" dirty="0"/>
          </a:p>
        </p:txBody>
      </p:sp>
    </p:spTree>
    <p:extLst>
      <p:ext uri="{BB962C8B-B14F-4D97-AF65-F5344CB8AC3E}">
        <p14:creationId xmlns:p14="http://schemas.microsoft.com/office/powerpoint/2010/main" val="4805185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Allison</a:t>
            </a:r>
            <a:endParaRPr lang="en-US" dirty="0"/>
          </a:p>
        </p:txBody>
      </p:sp>
      <p:sp>
        <p:nvSpPr>
          <p:cNvPr id="4" name="Slide Number Placeholder 3"/>
          <p:cNvSpPr>
            <a:spLocks noGrp="1"/>
          </p:cNvSpPr>
          <p:nvPr>
            <p:ph type="sldNum" sz="quarter" idx="10"/>
          </p:nvPr>
        </p:nvSpPr>
        <p:spPr/>
        <p:txBody>
          <a:bodyPr/>
          <a:lstStyle/>
          <a:p>
            <a:fld id="{3D4119B5-CDAE-45E1-AA4F-EAB345C1FC77}" type="slidenum">
              <a:rPr lang="en-US" smtClean="0"/>
              <a:pPr/>
              <a:t>22</a:t>
            </a:fld>
            <a:endParaRPr lang="en-US" dirty="0"/>
          </a:p>
        </p:txBody>
      </p:sp>
    </p:spTree>
    <p:extLst>
      <p:ext uri="{BB962C8B-B14F-4D97-AF65-F5344CB8AC3E}">
        <p14:creationId xmlns:p14="http://schemas.microsoft.com/office/powerpoint/2010/main" val="16033454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Allison</a:t>
            </a:r>
          </a:p>
          <a:p>
            <a:endParaRPr lang="en-US" dirty="0"/>
          </a:p>
        </p:txBody>
      </p:sp>
      <p:sp>
        <p:nvSpPr>
          <p:cNvPr id="4" name="Slide Number Placeholder 3"/>
          <p:cNvSpPr>
            <a:spLocks noGrp="1"/>
          </p:cNvSpPr>
          <p:nvPr>
            <p:ph type="sldNum" sz="quarter" idx="10"/>
          </p:nvPr>
        </p:nvSpPr>
        <p:spPr/>
        <p:txBody>
          <a:bodyPr/>
          <a:lstStyle/>
          <a:p>
            <a:fld id="{3D4119B5-CDAE-45E1-AA4F-EAB345C1FC77}" type="slidenum">
              <a:rPr lang="en-US" smtClean="0"/>
              <a:pPr/>
              <a:t>23</a:t>
            </a:fld>
            <a:endParaRPr lang="en-US" dirty="0"/>
          </a:p>
        </p:txBody>
      </p:sp>
    </p:spTree>
    <p:extLst>
      <p:ext uri="{BB962C8B-B14F-4D97-AF65-F5344CB8AC3E}">
        <p14:creationId xmlns:p14="http://schemas.microsoft.com/office/powerpoint/2010/main" val="42402622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900" b="1">
                <a:solidFill>
                  <a:schemeClr val="tx2"/>
                </a:solidFill>
                <a:latin typeface="Arial" pitchFamily="34" charset="0"/>
              </a:defRPr>
            </a:lvl1pPr>
            <a:lvl2pPr marL="742950" indent="-285750" eaLnBrk="0" hangingPunct="0">
              <a:defRPr sz="3900" b="1">
                <a:solidFill>
                  <a:schemeClr val="tx2"/>
                </a:solidFill>
                <a:latin typeface="Arial" pitchFamily="34" charset="0"/>
              </a:defRPr>
            </a:lvl2pPr>
            <a:lvl3pPr marL="1143000" indent="-228600" eaLnBrk="0" hangingPunct="0">
              <a:defRPr sz="3900" b="1">
                <a:solidFill>
                  <a:schemeClr val="tx2"/>
                </a:solidFill>
                <a:latin typeface="Arial" pitchFamily="34" charset="0"/>
              </a:defRPr>
            </a:lvl3pPr>
            <a:lvl4pPr marL="1600200" indent="-228600" eaLnBrk="0" hangingPunct="0">
              <a:defRPr sz="3900" b="1">
                <a:solidFill>
                  <a:schemeClr val="tx2"/>
                </a:solidFill>
                <a:latin typeface="Arial" pitchFamily="34" charset="0"/>
              </a:defRPr>
            </a:lvl4pPr>
            <a:lvl5pPr marL="2057400" indent="-228600" eaLnBrk="0" hangingPunct="0">
              <a:defRPr sz="3900" b="1">
                <a:solidFill>
                  <a:schemeClr val="tx2"/>
                </a:solidFill>
                <a:latin typeface="Arial" pitchFamily="34" charset="0"/>
              </a:defRPr>
            </a:lvl5pPr>
            <a:lvl6pPr marL="2514600" indent="-228600" eaLnBrk="0" fontAlgn="base" hangingPunct="0">
              <a:spcBef>
                <a:spcPct val="0"/>
              </a:spcBef>
              <a:spcAft>
                <a:spcPct val="0"/>
              </a:spcAft>
              <a:defRPr sz="3900" b="1">
                <a:solidFill>
                  <a:schemeClr val="tx2"/>
                </a:solidFill>
                <a:latin typeface="Arial" pitchFamily="34" charset="0"/>
              </a:defRPr>
            </a:lvl6pPr>
            <a:lvl7pPr marL="2971800" indent="-228600" eaLnBrk="0" fontAlgn="base" hangingPunct="0">
              <a:spcBef>
                <a:spcPct val="0"/>
              </a:spcBef>
              <a:spcAft>
                <a:spcPct val="0"/>
              </a:spcAft>
              <a:defRPr sz="3900" b="1">
                <a:solidFill>
                  <a:schemeClr val="tx2"/>
                </a:solidFill>
                <a:latin typeface="Arial" pitchFamily="34" charset="0"/>
              </a:defRPr>
            </a:lvl7pPr>
            <a:lvl8pPr marL="3429000" indent="-228600" eaLnBrk="0" fontAlgn="base" hangingPunct="0">
              <a:spcBef>
                <a:spcPct val="0"/>
              </a:spcBef>
              <a:spcAft>
                <a:spcPct val="0"/>
              </a:spcAft>
              <a:defRPr sz="3900" b="1">
                <a:solidFill>
                  <a:schemeClr val="tx2"/>
                </a:solidFill>
                <a:latin typeface="Arial" pitchFamily="34" charset="0"/>
              </a:defRPr>
            </a:lvl8pPr>
            <a:lvl9pPr marL="3886200" indent="-228600" eaLnBrk="0" fontAlgn="base" hangingPunct="0">
              <a:spcBef>
                <a:spcPct val="0"/>
              </a:spcBef>
              <a:spcAft>
                <a:spcPct val="0"/>
              </a:spcAft>
              <a:defRPr sz="3900" b="1">
                <a:solidFill>
                  <a:schemeClr val="tx2"/>
                </a:solidFill>
                <a:latin typeface="Arial" pitchFamily="34" charset="0"/>
              </a:defRPr>
            </a:lvl9pPr>
          </a:lstStyle>
          <a:p>
            <a:pPr eaLnBrk="1" hangingPunct="1"/>
            <a:fld id="{77E8FE45-9D91-4CF5-B343-1BC723D4DFD9}" type="slidenum">
              <a:rPr lang="en-US" sz="1200" b="0" smtClean="0">
                <a:solidFill>
                  <a:schemeClr val="tx1"/>
                </a:solidFill>
              </a:rPr>
              <a:pPr eaLnBrk="1" hangingPunct="1"/>
              <a:t>24</a:t>
            </a:fld>
            <a:endParaRPr lang="en-US" sz="1200" b="0" smtClean="0">
              <a:solidFill>
                <a:schemeClr val="tx1"/>
              </a:solidFill>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itchFamily="34" charset="0"/>
              </a:rPr>
              <a:t>Allison</a:t>
            </a:r>
            <a:endParaRPr lang="en-US" dirty="0" smtClean="0">
              <a:latin typeface="Arial" pitchFamily="34" charset="0"/>
            </a:endParaRPr>
          </a:p>
        </p:txBody>
      </p:sp>
    </p:spTree>
    <p:extLst>
      <p:ext uri="{BB962C8B-B14F-4D97-AF65-F5344CB8AC3E}">
        <p14:creationId xmlns:p14="http://schemas.microsoft.com/office/powerpoint/2010/main" val="1098712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900" b="1">
                <a:solidFill>
                  <a:schemeClr val="tx2"/>
                </a:solidFill>
                <a:latin typeface="Arial" pitchFamily="34" charset="0"/>
              </a:defRPr>
            </a:lvl1pPr>
            <a:lvl2pPr marL="742950" indent="-285750" eaLnBrk="0" hangingPunct="0">
              <a:defRPr sz="3900" b="1">
                <a:solidFill>
                  <a:schemeClr val="tx2"/>
                </a:solidFill>
                <a:latin typeface="Arial" pitchFamily="34" charset="0"/>
              </a:defRPr>
            </a:lvl2pPr>
            <a:lvl3pPr marL="1143000" indent="-228600" eaLnBrk="0" hangingPunct="0">
              <a:defRPr sz="3900" b="1">
                <a:solidFill>
                  <a:schemeClr val="tx2"/>
                </a:solidFill>
                <a:latin typeface="Arial" pitchFamily="34" charset="0"/>
              </a:defRPr>
            </a:lvl3pPr>
            <a:lvl4pPr marL="1600200" indent="-228600" eaLnBrk="0" hangingPunct="0">
              <a:defRPr sz="3900" b="1">
                <a:solidFill>
                  <a:schemeClr val="tx2"/>
                </a:solidFill>
                <a:latin typeface="Arial" pitchFamily="34" charset="0"/>
              </a:defRPr>
            </a:lvl4pPr>
            <a:lvl5pPr marL="2057400" indent="-228600" eaLnBrk="0" hangingPunct="0">
              <a:defRPr sz="3900" b="1">
                <a:solidFill>
                  <a:schemeClr val="tx2"/>
                </a:solidFill>
                <a:latin typeface="Arial" pitchFamily="34" charset="0"/>
              </a:defRPr>
            </a:lvl5pPr>
            <a:lvl6pPr marL="2514600" indent="-228600" eaLnBrk="0" fontAlgn="base" hangingPunct="0">
              <a:spcBef>
                <a:spcPct val="0"/>
              </a:spcBef>
              <a:spcAft>
                <a:spcPct val="0"/>
              </a:spcAft>
              <a:defRPr sz="3900" b="1">
                <a:solidFill>
                  <a:schemeClr val="tx2"/>
                </a:solidFill>
                <a:latin typeface="Arial" pitchFamily="34" charset="0"/>
              </a:defRPr>
            </a:lvl6pPr>
            <a:lvl7pPr marL="2971800" indent="-228600" eaLnBrk="0" fontAlgn="base" hangingPunct="0">
              <a:spcBef>
                <a:spcPct val="0"/>
              </a:spcBef>
              <a:spcAft>
                <a:spcPct val="0"/>
              </a:spcAft>
              <a:defRPr sz="3900" b="1">
                <a:solidFill>
                  <a:schemeClr val="tx2"/>
                </a:solidFill>
                <a:latin typeface="Arial" pitchFamily="34" charset="0"/>
              </a:defRPr>
            </a:lvl7pPr>
            <a:lvl8pPr marL="3429000" indent="-228600" eaLnBrk="0" fontAlgn="base" hangingPunct="0">
              <a:spcBef>
                <a:spcPct val="0"/>
              </a:spcBef>
              <a:spcAft>
                <a:spcPct val="0"/>
              </a:spcAft>
              <a:defRPr sz="3900" b="1">
                <a:solidFill>
                  <a:schemeClr val="tx2"/>
                </a:solidFill>
                <a:latin typeface="Arial" pitchFamily="34" charset="0"/>
              </a:defRPr>
            </a:lvl8pPr>
            <a:lvl9pPr marL="3886200" indent="-228600" eaLnBrk="0" fontAlgn="base" hangingPunct="0">
              <a:spcBef>
                <a:spcPct val="0"/>
              </a:spcBef>
              <a:spcAft>
                <a:spcPct val="0"/>
              </a:spcAft>
              <a:defRPr sz="3900" b="1">
                <a:solidFill>
                  <a:schemeClr val="tx2"/>
                </a:solidFill>
                <a:latin typeface="Arial" pitchFamily="34" charset="0"/>
              </a:defRPr>
            </a:lvl9pPr>
          </a:lstStyle>
          <a:p>
            <a:pPr eaLnBrk="1" hangingPunct="1"/>
            <a:fld id="{9F5FA774-65E1-4AAF-BA46-EC651BC63B8C}" type="slidenum">
              <a:rPr lang="en-US" sz="1200" b="0" smtClean="0">
                <a:solidFill>
                  <a:schemeClr val="tx1"/>
                </a:solidFill>
              </a:rPr>
              <a:pPr eaLnBrk="1" hangingPunct="1"/>
              <a:t>25</a:t>
            </a:fld>
            <a:endParaRPr lang="en-US" sz="1200" b="0" smtClean="0">
              <a:solidFill>
                <a:schemeClr val="tx1"/>
              </a:solidFill>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itchFamily="34" charset="0"/>
              </a:rPr>
              <a:t>Allison</a:t>
            </a:r>
          </a:p>
          <a:p>
            <a:pPr eaLnBrk="1" hangingPunct="1"/>
            <a:endParaRPr lang="en-US" dirty="0" smtClean="0">
              <a:latin typeface="Arial" pitchFamily="34" charset="0"/>
            </a:endParaRPr>
          </a:p>
        </p:txBody>
      </p:sp>
    </p:spTree>
    <p:extLst>
      <p:ext uri="{BB962C8B-B14F-4D97-AF65-F5344CB8AC3E}">
        <p14:creationId xmlns:p14="http://schemas.microsoft.com/office/powerpoint/2010/main" val="26042637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Coleen</a:t>
            </a:r>
            <a:endParaRPr lang="en-US" dirty="0"/>
          </a:p>
        </p:txBody>
      </p:sp>
      <p:sp>
        <p:nvSpPr>
          <p:cNvPr id="4" name="Slide Number Placeholder 3"/>
          <p:cNvSpPr>
            <a:spLocks noGrp="1"/>
          </p:cNvSpPr>
          <p:nvPr>
            <p:ph type="sldNum" sz="quarter" idx="10"/>
          </p:nvPr>
        </p:nvSpPr>
        <p:spPr/>
        <p:txBody>
          <a:bodyPr/>
          <a:lstStyle/>
          <a:p>
            <a:fld id="{3D4119B5-CDAE-45E1-AA4F-EAB345C1FC77}" type="slidenum">
              <a:rPr lang="en-US" smtClean="0"/>
              <a:pPr/>
              <a:t>26</a:t>
            </a:fld>
            <a:endParaRPr lang="en-US" dirty="0"/>
          </a:p>
        </p:txBody>
      </p:sp>
    </p:spTree>
    <p:extLst>
      <p:ext uri="{BB962C8B-B14F-4D97-AF65-F5344CB8AC3E}">
        <p14:creationId xmlns:p14="http://schemas.microsoft.com/office/powerpoint/2010/main" val="39190034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pitchFamily="34" charset="0"/>
              </a:rPr>
              <a:t>Coleen</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fld id="{3D4119B5-CDAE-45E1-AA4F-EAB345C1FC77}" type="slidenum">
              <a:rPr lang="en-US" smtClean="0"/>
              <a:pPr/>
              <a:t>27</a:t>
            </a:fld>
            <a:endParaRPr lang="en-US" dirty="0"/>
          </a:p>
        </p:txBody>
      </p:sp>
    </p:spTree>
    <p:extLst>
      <p:ext uri="{BB962C8B-B14F-4D97-AF65-F5344CB8AC3E}">
        <p14:creationId xmlns:p14="http://schemas.microsoft.com/office/powerpoint/2010/main" val="6973080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Coleen</a:t>
            </a:r>
            <a:endParaRPr lang="en-US" dirty="0"/>
          </a:p>
        </p:txBody>
      </p:sp>
      <p:sp>
        <p:nvSpPr>
          <p:cNvPr id="4" name="Slide Number Placeholder 3"/>
          <p:cNvSpPr>
            <a:spLocks noGrp="1"/>
          </p:cNvSpPr>
          <p:nvPr>
            <p:ph type="sldNum" sz="quarter" idx="10"/>
          </p:nvPr>
        </p:nvSpPr>
        <p:spPr/>
        <p:txBody>
          <a:bodyPr/>
          <a:lstStyle/>
          <a:p>
            <a:fld id="{3D4119B5-CDAE-45E1-AA4F-EAB345C1FC77}" type="slidenum">
              <a:rPr lang="en-US" smtClean="0"/>
              <a:pPr/>
              <a:t>28</a:t>
            </a:fld>
            <a:endParaRPr lang="en-US" dirty="0"/>
          </a:p>
        </p:txBody>
      </p:sp>
    </p:spTree>
    <p:extLst>
      <p:ext uri="{BB962C8B-B14F-4D97-AF65-F5344CB8AC3E}">
        <p14:creationId xmlns:p14="http://schemas.microsoft.com/office/powerpoint/2010/main" val="27742300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Coleen</a:t>
            </a:r>
            <a:endParaRPr lang="en-US" dirty="0"/>
          </a:p>
        </p:txBody>
      </p:sp>
      <p:sp>
        <p:nvSpPr>
          <p:cNvPr id="4" name="Slide Number Placeholder 3"/>
          <p:cNvSpPr>
            <a:spLocks noGrp="1"/>
          </p:cNvSpPr>
          <p:nvPr>
            <p:ph type="sldNum" sz="quarter" idx="10"/>
          </p:nvPr>
        </p:nvSpPr>
        <p:spPr/>
        <p:txBody>
          <a:bodyPr/>
          <a:lstStyle/>
          <a:p>
            <a:fld id="{3D4119B5-CDAE-45E1-AA4F-EAB345C1FC77}" type="slidenum">
              <a:rPr lang="en-US" smtClean="0"/>
              <a:pPr/>
              <a:t>29</a:t>
            </a:fld>
            <a:endParaRPr lang="en-US" dirty="0"/>
          </a:p>
        </p:txBody>
      </p:sp>
    </p:spTree>
    <p:extLst>
      <p:ext uri="{BB962C8B-B14F-4D97-AF65-F5344CB8AC3E}">
        <p14:creationId xmlns:p14="http://schemas.microsoft.com/office/powerpoint/2010/main" val="1448110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F27179-C147-4BC1-BEDA-CF6CB5817144}" type="slidenum">
              <a:rPr lang="en-US"/>
              <a:pPr/>
              <a:t>30</a:t>
            </a:fld>
            <a:endParaRPr lang="en-US" dirty="0"/>
          </a:p>
        </p:txBody>
      </p:sp>
      <p:sp>
        <p:nvSpPr>
          <p:cNvPr id="388098" name="Rectangle 2"/>
          <p:cNvSpPr>
            <a:spLocks noGrp="1" noRot="1" noChangeAspect="1" noChangeArrowheads="1" noTextEdit="1"/>
          </p:cNvSpPr>
          <p:nvPr>
            <p:ph type="sldImg"/>
          </p:nvPr>
        </p:nvSpPr>
        <p:spPr>
          <a:ln/>
        </p:spPr>
      </p:sp>
      <p:sp>
        <p:nvSpPr>
          <p:cNvPr id="388099" name="Rectangle 3"/>
          <p:cNvSpPr>
            <a:spLocks noGrp="1" noChangeArrowheads="1"/>
          </p:cNvSpPr>
          <p:nvPr>
            <p:ph type="body" idx="1"/>
          </p:nvPr>
        </p:nvSpPr>
        <p:spPr/>
        <p:txBody>
          <a:bodyPr/>
          <a:lstStyle/>
          <a:p>
            <a:r>
              <a:rPr lang="en-US" dirty="0" smtClean="0"/>
              <a:t>Coleen: Talk </a:t>
            </a:r>
            <a:r>
              <a:rPr lang="en-US" dirty="0"/>
              <a:t>about the importance this year of really good applications. Always have been competitive, but this year instead of seeing weak grants funded at lower levels, you will see weak application with no funding</a:t>
            </a:r>
            <a:r>
              <a:rPr lang="en-US" dirty="0" smtClean="0"/>
              <a:t>!</a:t>
            </a:r>
          </a:p>
          <a:p>
            <a:endParaRPr lang="en-US" dirty="0" smtClean="0"/>
          </a:p>
          <a:p>
            <a:r>
              <a:rPr lang="en-US" dirty="0" smtClean="0"/>
              <a:t>Introduce Anne</a:t>
            </a:r>
            <a:endParaRPr lang="en-US" dirty="0"/>
          </a:p>
        </p:txBody>
      </p:sp>
    </p:spTree>
    <p:extLst>
      <p:ext uri="{BB962C8B-B14F-4D97-AF65-F5344CB8AC3E}">
        <p14:creationId xmlns:p14="http://schemas.microsoft.com/office/powerpoint/2010/main" val="1024286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Bruce- Discuss Changes in Venue</a:t>
            </a:r>
            <a:endParaRPr lang="en-US" dirty="0"/>
          </a:p>
        </p:txBody>
      </p:sp>
      <p:sp>
        <p:nvSpPr>
          <p:cNvPr id="4" name="Slide Number Placeholder 3"/>
          <p:cNvSpPr>
            <a:spLocks noGrp="1"/>
          </p:cNvSpPr>
          <p:nvPr>
            <p:ph type="sldNum" sz="quarter" idx="10"/>
          </p:nvPr>
        </p:nvSpPr>
        <p:spPr/>
        <p:txBody>
          <a:bodyPr/>
          <a:lstStyle/>
          <a:p>
            <a:fld id="{3D4119B5-CDAE-45E1-AA4F-EAB345C1FC77}" type="slidenum">
              <a:rPr lang="en-US" smtClean="0"/>
              <a:pPr/>
              <a:t>3</a:t>
            </a:fld>
            <a:endParaRPr lang="en-US" dirty="0"/>
          </a:p>
        </p:txBody>
      </p:sp>
    </p:spTree>
    <p:extLst>
      <p:ext uri="{BB962C8B-B14F-4D97-AF65-F5344CB8AC3E}">
        <p14:creationId xmlns:p14="http://schemas.microsoft.com/office/powerpoint/2010/main" val="37007084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Anne</a:t>
            </a:r>
            <a:endParaRPr lang="en-US" dirty="0"/>
          </a:p>
        </p:txBody>
      </p:sp>
      <p:sp>
        <p:nvSpPr>
          <p:cNvPr id="4" name="Slide Number Placeholder 3"/>
          <p:cNvSpPr>
            <a:spLocks noGrp="1"/>
          </p:cNvSpPr>
          <p:nvPr>
            <p:ph type="sldNum" sz="quarter" idx="10"/>
          </p:nvPr>
        </p:nvSpPr>
        <p:spPr/>
        <p:txBody>
          <a:bodyPr/>
          <a:lstStyle/>
          <a:p>
            <a:fld id="{3D4119B5-CDAE-45E1-AA4F-EAB345C1FC77}" type="slidenum">
              <a:rPr lang="en-US" smtClean="0"/>
              <a:pPr/>
              <a:t>31</a:t>
            </a:fld>
            <a:endParaRPr lang="en-US" dirty="0"/>
          </a:p>
        </p:txBody>
      </p:sp>
    </p:spTree>
    <p:extLst>
      <p:ext uri="{BB962C8B-B14F-4D97-AF65-F5344CB8AC3E}">
        <p14:creationId xmlns:p14="http://schemas.microsoft.com/office/powerpoint/2010/main" val="32655063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Anne</a:t>
            </a:r>
            <a:endParaRPr lang="en-US" dirty="0"/>
          </a:p>
        </p:txBody>
      </p:sp>
      <p:sp>
        <p:nvSpPr>
          <p:cNvPr id="4" name="Slide Number Placeholder 3"/>
          <p:cNvSpPr>
            <a:spLocks noGrp="1"/>
          </p:cNvSpPr>
          <p:nvPr>
            <p:ph type="sldNum" sz="quarter" idx="10"/>
          </p:nvPr>
        </p:nvSpPr>
        <p:spPr/>
        <p:txBody>
          <a:bodyPr/>
          <a:lstStyle/>
          <a:p>
            <a:fld id="{3D4119B5-CDAE-45E1-AA4F-EAB345C1FC77}" type="slidenum">
              <a:rPr lang="en-US" smtClean="0"/>
              <a:pPr/>
              <a:t>32</a:t>
            </a:fld>
            <a:endParaRPr lang="en-US" dirty="0"/>
          </a:p>
        </p:txBody>
      </p:sp>
    </p:spTree>
    <p:extLst>
      <p:ext uri="{BB962C8B-B14F-4D97-AF65-F5344CB8AC3E}">
        <p14:creationId xmlns:p14="http://schemas.microsoft.com/office/powerpoint/2010/main" val="37774034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7136F6-5F5C-4DD9-B469-735472DFA0E2}" type="slidenum">
              <a:rPr lang="en-US"/>
              <a:pPr/>
              <a:t>33</a:t>
            </a:fld>
            <a:endParaRPr lang="en-US" dirty="0"/>
          </a:p>
        </p:txBody>
      </p:sp>
      <p:sp>
        <p:nvSpPr>
          <p:cNvPr id="375810" name="Rectangle 2"/>
          <p:cNvSpPr>
            <a:spLocks noGrp="1" noRot="1" noChangeAspect="1" noChangeArrowheads="1" noTextEdit="1"/>
          </p:cNvSpPr>
          <p:nvPr>
            <p:ph type="sldImg"/>
          </p:nvPr>
        </p:nvSpPr>
        <p:spPr>
          <a:ln/>
        </p:spPr>
      </p:sp>
      <p:sp>
        <p:nvSpPr>
          <p:cNvPr id="375811" name="Rectangle 3"/>
          <p:cNvSpPr>
            <a:spLocks noGrp="1" noChangeArrowheads="1"/>
          </p:cNvSpPr>
          <p:nvPr>
            <p:ph type="body" idx="1"/>
          </p:nvPr>
        </p:nvSpPr>
        <p:spPr/>
        <p:txBody>
          <a:bodyPr/>
          <a:lstStyle/>
          <a:p>
            <a:r>
              <a:rPr lang="en-US" dirty="0" smtClean="0"/>
              <a:t>Anne</a:t>
            </a:r>
            <a:endParaRPr lang="en-US" dirty="0"/>
          </a:p>
        </p:txBody>
      </p:sp>
    </p:spTree>
    <p:extLst>
      <p:ext uri="{BB962C8B-B14F-4D97-AF65-F5344CB8AC3E}">
        <p14:creationId xmlns:p14="http://schemas.microsoft.com/office/powerpoint/2010/main" val="12215585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CCEDAD-128E-4220-BDDF-0A7A8604CF57}" type="slidenum">
              <a:rPr lang="en-US"/>
              <a:pPr/>
              <a:t>34</a:t>
            </a:fld>
            <a:endParaRPr lang="en-US" dirty="0"/>
          </a:p>
        </p:txBody>
      </p:sp>
      <p:sp>
        <p:nvSpPr>
          <p:cNvPr id="402434" name="Rectangle 2"/>
          <p:cNvSpPr>
            <a:spLocks noGrp="1" noRot="1" noChangeAspect="1" noChangeArrowheads="1" noTextEdit="1"/>
          </p:cNvSpPr>
          <p:nvPr>
            <p:ph type="sldImg"/>
          </p:nvPr>
        </p:nvSpPr>
        <p:spPr>
          <a:ln/>
        </p:spPr>
      </p:sp>
      <p:sp>
        <p:nvSpPr>
          <p:cNvPr id="402435" name="Rectangle 3"/>
          <p:cNvSpPr>
            <a:spLocks noGrp="1" noChangeArrowheads="1"/>
          </p:cNvSpPr>
          <p:nvPr>
            <p:ph type="body" idx="1"/>
          </p:nvPr>
        </p:nvSpPr>
        <p:spPr/>
        <p:txBody>
          <a:bodyPr/>
          <a:lstStyle/>
          <a:p>
            <a:r>
              <a:rPr lang="en-US" dirty="0" smtClean="0"/>
              <a:t>Anne  Back to Allison</a:t>
            </a:r>
            <a:endParaRPr lang="en-US" dirty="0"/>
          </a:p>
        </p:txBody>
      </p:sp>
    </p:spTree>
    <p:extLst>
      <p:ext uri="{BB962C8B-B14F-4D97-AF65-F5344CB8AC3E}">
        <p14:creationId xmlns:p14="http://schemas.microsoft.com/office/powerpoint/2010/main" val="40142589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0AFABF-9E74-469E-B92C-6ED1C114A814}" type="slidenum">
              <a:rPr lang="en-US"/>
              <a:pPr/>
              <a:t>35</a:t>
            </a:fld>
            <a:endParaRPr lang="en-US" dirty="0"/>
          </a:p>
        </p:txBody>
      </p:sp>
      <p:sp>
        <p:nvSpPr>
          <p:cNvPr id="379906" name="Rectangle 2"/>
          <p:cNvSpPr>
            <a:spLocks noGrp="1" noRot="1" noChangeAspect="1" noChangeArrowheads="1" noTextEdit="1"/>
          </p:cNvSpPr>
          <p:nvPr>
            <p:ph type="sldImg"/>
          </p:nvPr>
        </p:nvSpPr>
        <p:spPr>
          <a:ln/>
        </p:spPr>
      </p:sp>
      <p:sp>
        <p:nvSpPr>
          <p:cNvPr id="379907" name="Rectangle 3"/>
          <p:cNvSpPr>
            <a:spLocks noGrp="1" noChangeArrowheads="1"/>
          </p:cNvSpPr>
          <p:nvPr>
            <p:ph type="body" idx="1"/>
          </p:nvPr>
        </p:nvSpPr>
        <p:spPr/>
        <p:txBody>
          <a:bodyPr/>
          <a:lstStyle/>
          <a:p>
            <a:r>
              <a:rPr lang="en-US" dirty="0" smtClean="0"/>
              <a:t>Allison MAP-21</a:t>
            </a:r>
            <a:r>
              <a:rPr lang="en-US" baseline="0" dirty="0" smtClean="0"/>
              <a:t> </a:t>
            </a:r>
            <a:r>
              <a:rPr lang="en-US" baseline="0" dirty="0" smtClean="0"/>
              <a:t>requirements. </a:t>
            </a:r>
            <a:endParaRPr lang="en-US" dirty="0"/>
          </a:p>
        </p:txBody>
      </p:sp>
    </p:spTree>
    <p:extLst>
      <p:ext uri="{BB962C8B-B14F-4D97-AF65-F5344CB8AC3E}">
        <p14:creationId xmlns:p14="http://schemas.microsoft.com/office/powerpoint/2010/main" val="30934230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Allison</a:t>
            </a:r>
            <a:endParaRPr lang="en-US" dirty="0"/>
          </a:p>
        </p:txBody>
      </p:sp>
      <p:sp>
        <p:nvSpPr>
          <p:cNvPr id="4" name="Slide Number Placeholder 3"/>
          <p:cNvSpPr>
            <a:spLocks noGrp="1"/>
          </p:cNvSpPr>
          <p:nvPr>
            <p:ph type="sldNum" sz="quarter" idx="10"/>
          </p:nvPr>
        </p:nvSpPr>
        <p:spPr/>
        <p:txBody>
          <a:bodyPr/>
          <a:lstStyle/>
          <a:p>
            <a:fld id="{3D4119B5-CDAE-45E1-AA4F-EAB345C1FC77}" type="slidenum">
              <a:rPr lang="en-US" smtClean="0"/>
              <a:pPr/>
              <a:t>36</a:t>
            </a:fld>
            <a:endParaRPr lang="en-US" dirty="0"/>
          </a:p>
        </p:txBody>
      </p:sp>
    </p:spTree>
    <p:extLst>
      <p:ext uri="{BB962C8B-B14F-4D97-AF65-F5344CB8AC3E}">
        <p14:creationId xmlns:p14="http://schemas.microsoft.com/office/powerpoint/2010/main" val="31176735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31B961-148E-48C4-B407-A93A9B981C1B}" type="slidenum">
              <a:rPr lang="en-US"/>
              <a:pPr/>
              <a:t>37</a:t>
            </a:fld>
            <a:endParaRPr lang="en-US" dirty="0"/>
          </a:p>
        </p:txBody>
      </p:sp>
      <p:sp>
        <p:nvSpPr>
          <p:cNvPr id="387074" name="Rectangle 2"/>
          <p:cNvSpPr>
            <a:spLocks noGrp="1" noRot="1" noChangeAspect="1" noChangeArrowheads="1" noTextEdit="1"/>
          </p:cNvSpPr>
          <p:nvPr>
            <p:ph type="sldImg"/>
          </p:nvPr>
        </p:nvSpPr>
        <p:spPr>
          <a:ln/>
        </p:spPr>
      </p:sp>
      <p:sp>
        <p:nvSpPr>
          <p:cNvPr id="387075" name="Rectangle 3"/>
          <p:cNvSpPr>
            <a:spLocks noGrp="1" noChangeArrowheads="1"/>
          </p:cNvSpPr>
          <p:nvPr>
            <p:ph type="body" idx="1"/>
          </p:nvPr>
        </p:nvSpPr>
        <p:spPr/>
        <p:txBody>
          <a:bodyPr/>
          <a:lstStyle/>
          <a:p>
            <a:r>
              <a:rPr lang="en-US" dirty="0" smtClean="0"/>
              <a:t>Allison</a:t>
            </a:r>
            <a:endParaRPr lang="en-US" dirty="0"/>
          </a:p>
        </p:txBody>
      </p:sp>
    </p:spTree>
    <p:extLst>
      <p:ext uri="{BB962C8B-B14F-4D97-AF65-F5344CB8AC3E}">
        <p14:creationId xmlns:p14="http://schemas.microsoft.com/office/powerpoint/2010/main" val="36451868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23CDBE-A018-4509-A785-1A78C0A5380C}" type="slidenum">
              <a:rPr lang="en-US"/>
              <a:pPr/>
              <a:t>38</a:t>
            </a:fld>
            <a:endParaRPr lang="en-US" dirty="0"/>
          </a:p>
        </p:txBody>
      </p:sp>
      <p:sp>
        <p:nvSpPr>
          <p:cNvPr id="363522" name="Rectangle 2"/>
          <p:cNvSpPr>
            <a:spLocks noGrp="1" noRot="1" noChangeAspect="1" noChangeArrowheads="1" noTextEdit="1"/>
          </p:cNvSpPr>
          <p:nvPr>
            <p:ph type="sldImg"/>
          </p:nvPr>
        </p:nvSpPr>
        <p:spPr>
          <a:ln/>
        </p:spPr>
      </p:sp>
      <p:sp>
        <p:nvSpPr>
          <p:cNvPr id="363523" name="Rectangle 3"/>
          <p:cNvSpPr>
            <a:spLocks noGrp="1" noChangeArrowheads="1"/>
          </p:cNvSpPr>
          <p:nvPr>
            <p:ph type="body" idx="1"/>
          </p:nvPr>
        </p:nvSpPr>
        <p:spPr/>
        <p:txBody>
          <a:bodyPr/>
          <a:lstStyle/>
          <a:p>
            <a:r>
              <a:rPr lang="en-US" dirty="0" smtClean="0"/>
              <a:t>Allison</a:t>
            </a:r>
            <a:endParaRPr lang="en-US" dirty="0"/>
          </a:p>
        </p:txBody>
      </p:sp>
    </p:spTree>
    <p:extLst>
      <p:ext uri="{BB962C8B-B14F-4D97-AF65-F5344CB8AC3E}">
        <p14:creationId xmlns:p14="http://schemas.microsoft.com/office/powerpoint/2010/main" val="31900701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900" b="1">
                <a:solidFill>
                  <a:schemeClr val="tx2"/>
                </a:solidFill>
                <a:latin typeface="Arial" pitchFamily="34" charset="0"/>
              </a:defRPr>
            </a:lvl1pPr>
            <a:lvl2pPr marL="742950" indent="-285750" eaLnBrk="0" hangingPunct="0">
              <a:defRPr sz="3900" b="1">
                <a:solidFill>
                  <a:schemeClr val="tx2"/>
                </a:solidFill>
                <a:latin typeface="Arial" pitchFamily="34" charset="0"/>
              </a:defRPr>
            </a:lvl2pPr>
            <a:lvl3pPr marL="1143000" indent="-228600" eaLnBrk="0" hangingPunct="0">
              <a:defRPr sz="3900" b="1">
                <a:solidFill>
                  <a:schemeClr val="tx2"/>
                </a:solidFill>
                <a:latin typeface="Arial" pitchFamily="34" charset="0"/>
              </a:defRPr>
            </a:lvl3pPr>
            <a:lvl4pPr marL="1600200" indent="-228600" eaLnBrk="0" hangingPunct="0">
              <a:defRPr sz="3900" b="1">
                <a:solidFill>
                  <a:schemeClr val="tx2"/>
                </a:solidFill>
                <a:latin typeface="Arial" pitchFamily="34" charset="0"/>
              </a:defRPr>
            </a:lvl4pPr>
            <a:lvl5pPr marL="2057400" indent="-228600" eaLnBrk="0" hangingPunct="0">
              <a:defRPr sz="3900" b="1">
                <a:solidFill>
                  <a:schemeClr val="tx2"/>
                </a:solidFill>
                <a:latin typeface="Arial" pitchFamily="34" charset="0"/>
              </a:defRPr>
            </a:lvl5pPr>
            <a:lvl6pPr marL="2514600" indent="-228600" eaLnBrk="0" fontAlgn="base" hangingPunct="0">
              <a:spcBef>
                <a:spcPct val="0"/>
              </a:spcBef>
              <a:spcAft>
                <a:spcPct val="0"/>
              </a:spcAft>
              <a:defRPr sz="3900" b="1">
                <a:solidFill>
                  <a:schemeClr val="tx2"/>
                </a:solidFill>
                <a:latin typeface="Arial" pitchFamily="34" charset="0"/>
              </a:defRPr>
            </a:lvl6pPr>
            <a:lvl7pPr marL="2971800" indent="-228600" eaLnBrk="0" fontAlgn="base" hangingPunct="0">
              <a:spcBef>
                <a:spcPct val="0"/>
              </a:spcBef>
              <a:spcAft>
                <a:spcPct val="0"/>
              </a:spcAft>
              <a:defRPr sz="3900" b="1">
                <a:solidFill>
                  <a:schemeClr val="tx2"/>
                </a:solidFill>
                <a:latin typeface="Arial" pitchFamily="34" charset="0"/>
              </a:defRPr>
            </a:lvl7pPr>
            <a:lvl8pPr marL="3429000" indent="-228600" eaLnBrk="0" fontAlgn="base" hangingPunct="0">
              <a:spcBef>
                <a:spcPct val="0"/>
              </a:spcBef>
              <a:spcAft>
                <a:spcPct val="0"/>
              </a:spcAft>
              <a:defRPr sz="3900" b="1">
                <a:solidFill>
                  <a:schemeClr val="tx2"/>
                </a:solidFill>
                <a:latin typeface="Arial" pitchFamily="34" charset="0"/>
              </a:defRPr>
            </a:lvl8pPr>
            <a:lvl9pPr marL="3886200" indent="-228600" eaLnBrk="0" fontAlgn="base" hangingPunct="0">
              <a:spcBef>
                <a:spcPct val="0"/>
              </a:spcBef>
              <a:spcAft>
                <a:spcPct val="0"/>
              </a:spcAft>
              <a:defRPr sz="3900" b="1">
                <a:solidFill>
                  <a:schemeClr val="tx2"/>
                </a:solidFill>
                <a:latin typeface="Arial" pitchFamily="34" charset="0"/>
              </a:defRPr>
            </a:lvl9pPr>
          </a:lstStyle>
          <a:p>
            <a:pPr eaLnBrk="1" hangingPunct="1"/>
            <a:fld id="{D42D7BEE-A5B2-49D3-B6A1-60DA22F08C44}" type="slidenum">
              <a:rPr lang="en-US" sz="1200" b="0" smtClean="0">
                <a:solidFill>
                  <a:schemeClr val="tx1"/>
                </a:solidFill>
              </a:rPr>
              <a:pPr eaLnBrk="1" hangingPunct="1"/>
              <a:t>39</a:t>
            </a:fld>
            <a:endParaRPr lang="en-US" sz="1200" b="0" smtClean="0">
              <a:solidFill>
                <a:schemeClr val="tx1"/>
              </a:solidFill>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Allison</a:t>
            </a:r>
            <a:endParaRPr lang="en-US" dirty="0" smtClean="0">
              <a:latin typeface="Arial" pitchFamily="34" charset="0"/>
            </a:endParaRPr>
          </a:p>
        </p:txBody>
      </p:sp>
    </p:spTree>
    <p:extLst>
      <p:ext uri="{BB962C8B-B14F-4D97-AF65-F5344CB8AC3E}">
        <p14:creationId xmlns:p14="http://schemas.microsoft.com/office/powerpoint/2010/main" val="8350104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Allison</a:t>
            </a:r>
            <a:endParaRPr lang="en-US" dirty="0"/>
          </a:p>
        </p:txBody>
      </p:sp>
      <p:sp>
        <p:nvSpPr>
          <p:cNvPr id="4" name="Slide Number Placeholder 3"/>
          <p:cNvSpPr>
            <a:spLocks noGrp="1"/>
          </p:cNvSpPr>
          <p:nvPr>
            <p:ph type="sldNum" sz="quarter" idx="10"/>
          </p:nvPr>
        </p:nvSpPr>
        <p:spPr/>
        <p:txBody>
          <a:bodyPr/>
          <a:lstStyle/>
          <a:p>
            <a:fld id="{3D4119B5-CDAE-45E1-AA4F-EAB345C1FC77}" type="slidenum">
              <a:rPr lang="en-US" smtClean="0"/>
              <a:pPr/>
              <a:t>40</a:t>
            </a:fld>
            <a:endParaRPr lang="en-US" dirty="0"/>
          </a:p>
        </p:txBody>
      </p:sp>
    </p:spTree>
    <p:extLst>
      <p:ext uri="{BB962C8B-B14F-4D97-AF65-F5344CB8AC3E}">
        <p14:creationId xmlns:p14="http://schemas.microsoft.com/office/powerpoint/2010/main" val="2592183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Bruce</a:t>
            </a:r>
          </a:p>
          <a:p>
            <a:endParaRPr lang="en-US" dirty="0"/>
          </a:p>
        </p:txBody>
      </p:sp>
      <p:sp>
        <p:nvSpPr>
          <p:cNvPr id="4" name="Slide Number Placeholder 3"/>
          <p:cNvSpPr>
            <a:spLocks noGrp="1"/>
          </p:cNvSpPr>
          <p:nvPr>
            <p:ph type="sldNum" sz="quarter" idx="10"/>
          </p:nvPr>
        </p:nvSpPr>
        <p:spPr/>
        <p:txBody>
          <a:bodyPr/>
          <a:lstStyle/>
          <a:p>
            <a:fld id="{3D4119B5-CDAE-45E1-AA4F-EAB345C1FC77}" type="slidenum">
              <a:rPr lang="en-US" smtClean="0"/>
              <a:pPr/>
              <a:t>5</a:t>
            </a:fld>
            <a:endParaRPr lang="en-US" dirty="0"/>
          </a:p>
        </p:txBody>
      </p:sp>
    </p:spTree>
    <p:extLst>
      <p:ext uri="{BB962C8B-B14F-4D97-AF65-F5344CB8AC3E}">
        <p14:creationId xmlns:p14="http://schemas.microsoft.com/office/powerpoint/2010/main" val="33646455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Allison</a:t>
            </a:r>
            <a:endParaRPr lang="en-US" dirty="0"/>
          </a:p>
        </p:txBody>
      </p:sp>
      <p:sp>
        <p:nvSpPr>
          <p:cNvPr id="4" name="Slide Number Placeholder 3"/>
          <p:cNvSpPr>
            <a:spLocks noGrp="1"/>
          </p:cNvSpPr>
          <p:nvPr>
            <p:ph type="sldNum" sz="quarter" idx="10"/>
          </p:nvPr>
        </p:nvSpPr>
        <p:spPr/>
        <p:txBody>
          <a:bodyPr/>
          <a:lstStyle/>
          <a:p>
            <a:fld id="{3D4119B5-CDAE-45E1-AA4F-EAB345C1FC77}" type="slidenum">
              <a:rPr lang="en-US" smtClean="0"/>
              <a:pPr/>
              <a:t>41</a:t>
            </a:fld>
            <a:endParaRPr lang="en-US" dirty="0"/>
          </a:p>
        </p:txBody>
      </p:sp>
    </p:spTree>
    <p:extLst>
      <p:ext uri="{BB962C8B-B14F-4D97-AF65-F5344CB8AC3E}">
        <p14:creationId xmlns:p14="http://schemas.microsoft.com/office/powerpoint/2010/main" val="15225914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852D90-53EF-4D72-83F8-312DC7F3EEE9}" type="slidenum">
              <a:rPr lang="en-US"/>
              <a:pPr/>
              <a:t>42</a:t>
            </a:fld>
            <a:endParaRPr lang="en-US" dirty="0"/>
          </a:p>
        </p:txBody>
      </p:sp>
      <p:sp>
        <p:nvSpPr>
          <p:cNvPr id="364546" name="Rectangle 2"/>
          <p:cNvSpPr>
            <a:spLocks noGrp="1" noRot="1" noChangeAspect="1" noChangeArrowheads="1" noTextEdit="1"/>
          </p:cNvSpPr>
          <p:nvPr>
            <p:ph type="sldImg"/>
          </p:nvPr>
        </p:nvSpPr>
        <p:spPr>
          <a:ln/>
        </p:spPr>
      </p:sp>
      <p:sp>
        <p:nvSpPr>
          <p:cNvPr id="364547" name="Rectangle 3"/>
          <p:cNvSpPr>
            <a:spLocks noGrp="1" noChangeArrowheads="1"/>
          </p:cNvSpPr>
          <p:nvPr>
            <p:ph type="body" idx="1"/>
          </p:nvPr>
        </p:nvSpPr>
        <p:spPr/>
        <p:txBody>
          <a:bodyPr/>
          <a:lstStyle/>
          <a:p>
            <a:r>
              <a:rPr lang="en-US" dirty="0" smtClean="0"/>
              <a:t>Allison</a:t>
            </a:r>
            <a:endParaRPr lang="en-US" dirty="0"/>
          </a:p>
        </p:txBody>
      </p:sp>
    </p:spTree>
    <p:extLst>
      <p:ext uri="{BB962C8B-B14F-4D97-AF65-F5344CB8AC3E}">
        <p14:creationId xmlns:p14="http://schemas.microsoft.com/office/powerpoint/2010/main" val="8086309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900" b="1">
                <a:solidFill>
                  <a:schemeClr val="tx2"/>
                </a:solidFill>
                <a:latin typeface="Arial" pitchFamily="34" charset="0"/>
              </a:defRPr>
            </a:lvl1pPr>
            <a:lvl2pPr marL="742950" indent="-285750" eaLnBrk="0" hangingPunct="0">
              <a:defRPr sz="3900" b="1">
                <a:solidFill>
                  <a:schemeClr val="tx2"/>
                </a:solidFill>
                <a:latin typeface="Arial" pitchFamily="34" charset="0"/>
              </a:defRPr>
            </a:lvl2pPr>
            <a:lvl3pPr marL="1143000" indent="-228600" eaLnBrk="0" hangingPunct="0">
              <a:defRPr sz="3900" b="1">
                <a:solidFill>
                  <a:schemeClr val="tx2"/>
                </a:solidFill>
                <a:latin typeface="Arial" pitchFamily="34" charset="0"/>
              </a:defRPr>
            </a:lvl3pPr>
            <a:lvl4pPr marL="1600200" indent="-228600" eaLnBrk="0" hangingPunct="0">
              <a:defRPr sz="3900" b="1">
                <a:solidFill>
                  <a:schemeClr val="tx2"/>
                </a:solidFill>
                <a:latin typeface="Arial" pitchFamily="34" charset="0"/>
              </a:defRPr>
            </a:lvl4pPr>
            <a:lvl5pPr marL="2057400" indent="-228600" eaLnBrk="0" hangingPunct="0">
              <a:defRPr sz="3900" b="1">
                <a:solidFill>
                  <a:schemeClr val="tx2"/>
                </a:solidFill>
                <a:latin typeface="Arial" pitchFamily="34" charset="0"/>
              </a:defRPr>
            </a:lvl5pPr>
            <a:lvl6pPr marL="2514600" indent="-228600" eaLnBrk="0" fontAlgn="base" hangingPunct="0">
              <a:spcBef>
                <a:spcPct val="0"/>
              </a:spcBef>
              <a:spcAft>
                <a:spcPct val="0"/>
              </a:spcAft>
              <a:defRPr sz="3900" b="1">
                <a:solidFill>
                  <a:schemeClr val="tx2"/>
                </a:solidFill>
                <a:latin typeface="Arial" pitchFamily="34" charset="0"/>
              </a:defRPr>
            </a:lvl6pPr>
            <a:lvl7pPr marL="2971800" indent="-228600" eaLnBrk="0" fontAlgn="base" hangingPunct="0">
              <a:spcBef>
                <a:spcPct val="0"/>
              </a:spcBef>
              <a:spcAft>
                <a:spcPct val="0"/>
              </a:spcAft>
              <a:defRPr sz="3900" b="1">
                <a:solidFill>
                  <a:schemeClr val="tx2"/>
                </a:solidFill>
                <a:latin typeface="Arial" pitchFamily="34" charset="0"/>
              </a:defRPr>
            </a:lvl7pPr>
            <a:lvl8pPr marL="3429000" indent="-228600" eaLnBrk="0" fontAlgn="base" hangingPunct="0">
              <a:spcBef>
                <a:spcPct val="0"/>
              </a:spcBef>
              <a:spcAft>
                <a:spcPct val="0"/>
              </a:spcAft>
              <a:defRPr sz="3900" b="1">
                <a:solidFill>
                  <a:schemeClr val="tx2"/>
                </a:solidFill>
                <a:latin typeface="Arial" pitchFamily="34" charset="0"/>
              </a:defRPr>
            </a:lvl8pPr>
            <a:lvl9pPr marL="3886200" indent="-228600" eaLnBrk="0" fontAlgn="base" hangingPunct="0">
              <a:spcBef>
                <a:spcPct val="0"/>
              </a:spcBef>
              <a:spcAft>
                <a:spcPct val="0"/>
              </a:spcAft>
              <a:defRPr sz="3900" b="1">
                <a:solidFill>
                  <a:schemeClr val="tx2"/>
                </a:solidFill>
                <a:latin typeface="Arial" pitchFamily="34" charset="0"/>
              </a:defRPr>
            </a:lvl9pPr>
          </a:lstStyle>
          <a:p>
            <a:pPr eaLnBrk="1" hangingPunct="1"/>
            <a:fld id="{280377D4-EC40-4130-8833-4C5D342980BE}" type="slidenum">
              <a:rPr lang="en-US" sz="1200" b="0" smtClean="0">
                <a:solidFill>
                  <a:schemeClr val="tx1"/>
                </a:solidFill>
              </a:rPr>
              <a:pPr eaLnBrk="1" hangingPunct="1"/>
              <a:t>43</a:t>
            </a:fld>
            <a:endParaRPr lang="en-US" sz="1200" b="0" smtClean="0">
              <a:solidFill>
                <a:schemeClr val="tx1"/>
              </a:solidFill>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Allison</a:t>
            </a:r>
            <a:endParaRPr lang="en-US" dirty="0" smtClean="0">
              <a:latin typeface="Arial" pitchFamily="34" charset="0"/>
            </a:endParaRPr>
          </a:p>
        </p:txBody>
      </p:sp>
    </p:spTree>
    <p:extLst>
      <p:ext uri="{BB962C8B-B14F-4D97-AF65-F5344CB8AC3E}">
        <p14:creationId xmlns:p14="http://schemas.microsoft.com/office/powerpoint/2010/main" val="1298394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A74DC6-4FC6-4B1A-9DC1-E9D81BD9E9EC}" type="slidenum">
              <a:rPr lang="en-US"/>
              <a:pPr/>
              <a:t>44</a:t>
            </a:fld>
            <a:endParaRPr lang="en-US" dirty="0"/>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r>
              <a:rPr lang="en-US" dirty="0" smtClean="0"/>
              <a:t>Allison</a:t>
            </a:r>
            <a:endParaRPr lang="en-US" dirty="0"/>
          </a:p>
        </p:txBody>
      </p:sp>
    </p:spTree>
    <p:extLst>
      <p:ext uri="{BB962C8B-B14F-4D97-AF65-F5344CB8AC3E}">
        <p14:creationId xmlns:p14="http://schemas.microsoft.com/office/powerpoint/2010/main" val="558498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Allison</a:t>
            </a:r>
            <a:endParaRPr lang="en-US" dirty="0"/>
          </a:p>
        </p:txBody>
      </p:sp>
      <p:sp>
        <p:nvSpPr>
          <p:cNvPr id="4" name="Slide Number Placeholder 3"/>
          <p:cNvSpPr>
            <a:spLocks noGrp="1"/>
          </p:cNvSpPr>
          <p:nvPr>
            <p:ph type="sldNum" sz="quarter" idx="10"/>
          </p:nvPr>
        </p:nvSpPr>
        <p:spPr/>
        <p:txBody>
          <a:bodyPr/>
          <a:lstStyle/>
          <a:p>
            <a:fld id="{3D4119B5-CDAE-45E1-AA4F-EAB345C1FC77}" type="slidenum">
              <a:rPr lang="en-US" smtClean="0"/>
              <a:pPr/>
              <a:t>45</a:t>
            </a:fld>
            <a:endParaRPr lang="en-US" dirty="0"/>
          </a:p>
        </p:txBody>
      </p:sp>
    </p:spTree>
    <p:extLst>
      <p:ext uri="{BB962C8B-B14F-4D97-AF65-F5344CB8AC3E}">
        <p14:creationId xmlns:p14="http://schemas.microsoft.com/office/powerpoint/2010/main" val="29506785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E5A37E-6CC4-46EA-8650-6B3E7D99F116}" type="slidenum">
              <a:rPr lang="en-US"/>
              <a:pPr/>
              <a:t>46</a:t>
            </a:fld>
            <a:endParaRPr lang="en-US" dirty="0"/>
          </a:p>
        </p:txBody>
      </p:sp>
      <p:sp>
        <p:nvSpPr>
          <p:cNvPr id="368642" name="Rectangle 2"/>
          <p:cNvSpPr>
            <a:spLocks noGrp="1" noRot="1" noChangeAspect="1" noChangeArrowheads="1" noTextEdit="1"/>
          </p:cNvSpPr>
          <p:nvPr>
            <p:ph type="sldImg"/>
          </p:nvPr>
        </p:nvSpPr>
        <p:spPr>
          <a:ln/>
        </p:spPr>
      </p:sp>
      <p:sp>
        <p:nvSpPr>
          <p:cNvPr id="368643" name="Rectangle 3"/>
          <p:cNvSpPr>
            <a:spLocks noGrp="1" noChangeArrowheads="1"/>
          </p:cNvSpPr>
          <p:nvPr>
            <p:ph type="body" idx="1"/>
          </p:nvPr>
        </p:nvSpPr>
        <p:spPr/>
        <p:txBody>
          <a:bodyPr/>
          <a:lstStyle/>
          <a:p>
            <a:r>
              <a:rPr lang="en-US" dirty="0" smtClean="0"/>
              <a:t>Coleen</a:t>
            </a:r>
            <a:endParaRPr lang="en-US" dirty="0"/>
          </a:p>
        </p:txBody>
      </p:sp>
    </p:spTree>
    <p:extLst>
      <p:ext uri="{BB962C8B-B14F-4D97-AF65-F5344CB8AC3E}">
        <p14:creationId xmlns:p14="http://schemas.microsoft.com/office/powerpoint/2010/main" val="33037778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Everyone</a:t>
            </a:r>
            <a:endParaRPr lang="en-US" dirty="0"/>
          </a:p>
        </p:txBody>
      </p:sp>
      <p:sp>
        <p:nvSpPr>
          <p:cNvPr id="4" name="Slide Number Placeholder 3"/>
          <p:cNvSpPr>
            <a:spLocks noGrp="1"/>
          </p:cNvSpPr>
          <p:nvPr>
            <p:ph type="sldNum" sz="quarter" idx="10"/>
          </p:nvPr>
        </p:nvSpPr>
        <p:spPr/>
        <p:txBody>
          <a:bodyPr/>
          <a:lstStyle/>
          <a:p>
            <a:fld id="{3D4119B5-CDAE-45E1-AA4F-EAB345C1FC77}" type="slidenum">
              <a:rPr lang="en-US" smtClean="0"/>
              <a:pPr/>
              <a:t>47</a:t>
            </a:fld>
            <a:endParaRPr lang="en-US" dirty="0"/>
          </a:p>
        </p:txBody>
      </p:sp>
    </p:spTree>
    <p:extLst>
      <p:ext uri="{BB962C8B-B14F-4D97-AF65-F5344CB8AC3E}">
        <p14:creationId xmlns:p14="http://schemas.microsoft.com/office/powerpoint/2010/main" val="40641652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F9CD86-2CB4-479B-8341-B16641D33A49}" type="slidenum">
              <a:rPr lang="en-US"/>
              <a:pPr/>
              <a:t>48</a:t>
            </a:fld>
            <a:endParaRPr lang="en-US" dirty="0"/>
          </a:p>
        </p:txBody>
      </p:sp>
      <p:sp>
        <p:nvSpPr>
          <p:cNvPr id="416770" name="Rectangle 2"/>
          <p:cNvSpPr>
            <a:spLocks noGrp="1" noRot="1" noChangeAspect="1" noChangeArrowheads="1" noTextEdit="1"/>
          </p:cNvSpPr>
          <p:nvPr>
            <p:ph type="sldImg"/>
          </p:nvPr>
        </p:nvSpPr>
        <p:spPr>
          <a:ln/>
        </p:spPr>
      </p:sp>
      <p:sp>
        <p:nvSpPr>
          <p:cNvPr id="416771" name="Rectangle 3"/>
          <p:cNvSpPr>
            <a:spLocks noGrp="1" noChangeArrowheads="1"/>
          </p:cNvSpPr>
          <p:nvPr>
            <p:ph type="body" idx="1"/>
          </p:nvPr>
        </p:nvSpPr>
        <p:spPr/>
        <p:txBody>
          <a:bodyPr/>
          <a:lstStyle/>
          <a:p>
            <a:r>
              <a:rPr lang="en-US" dirty="0" smtClean="0"/>
              <a:t>Bruce</a:t>
            </a:r>
            <a:endParaRPr lang="en-US" dirty="0"/>
          </a:p>
        </p:txBody>
      </p:sp>
    </p:spTree>
    <p:extLst>
      <p:ext uri="{BB962C8B-B14F-4D97-AF65-F5344CB8AC3E}">
        <p14:creationId xmlns:p14="http://schemas.microsoft.com/office/powerpoint/2010/main" val="1242893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9B41F5-7BB6-486E-B195-EDACDCA425AC}" type="slidenum">
              <a:rPr lang="en-US"/>
              <a:pPr/>
              <a:t>6</a:t>
            </a:fld>
            <a:endParaRPr lang="en-US" dirty="0"/>
          </a:p>
        </p:txBody>
      </p:sp>
      <p:sp>
        <p:nvSpPr>
          <p:cNvPr id="371714" name="Rectangle 2"/>
          <p:cNvSpPr>
            <a:spLocks noGrp="1" noRot="1" noChangeAspect="1" noChangeArrowheads="1" noTextEdit="1"/>
          </p:cNvSpPr>
          <p:nvPr>
            <p:ph type="sldImg"/>
          </p:nvPr>
        </p:nvSpPr>
        <p:spPr>
          <a:ln/>
        </p:spPr>
      </p:sp>
      <p:sp>
        <p:nvSpPr>
          <p:cNvPr id="371715" name="Rectangle 3"/>
          <p:cNvSpPr>
            <a:spLocks noGrp="1" noChangeArrowheads="1"/>
          </p:cNvSpPr>
          <p:nvPr>
            <p:ph type="body" idx="1"/>
          </p:nvPr>
        </p:nvSpPr>
        <p:spPr/>
        <p:txBody>
          <a:bodyPr/>
          <a:lstStyle/>
          <a:p>
            <a:r>
              <a:rPr lang="en-US" dirty="0" smtClean="0"/>
              <a:t>Bruce-  Introduction to</a:t>
            </a:r>
            <a:r>
              <a:rPr lang="en-US" baseline="0" dirty="0" smtClean="0"/>
              <a:t> Staff at GHSP</a:t>
            </a:r>
          </a:p>
          <a:p>
            <a:r>
              <a:rPr lang="en-US" baseline="0" dirty="0" smtClean="0"/>
              <a:t>Anne</a:t>
            </a:r>
          </a:p>
          <a:p>
            <a:r>
              <a:rPr lang="en-US" baseline="0" dirty="0" smtClean="0"/>
              <a:t>Betsy</a:t>
            </a:r>
          </a:p>
          <a:p>
            <a:r>
              <a:rPr lang="en-US" baseline="0" dirty="0" smtClean="0"/>
              <a:t>Allison</a:t>
            </a:r>
          </a:p>
          <a:p>
            <a:r>
              <a:rPr lang="en-US" baseline="0" dirty="0" smtClean="0"/>
              <a:t>Coleen</a:t>
            </a:r>
          </a:p>
          <a:p>
            <a:r>
              <a:rPr lang="en-US" baseline="0" dirty="0" smtClean="0"/>
              <a:t>Any one else there.</a:t>
            </a:r>
          </a:p>
          <a:p>
            <a:r>
              <a:rPr lang="en-US" baseline="0" dirty="0" smtClean="0"/>
              <a:t>Coleen Take over……</a:t>
            </a:r>
          </a:p>
        </p:txBody>
      </p:sp>
    </p:spTree>
    <p:extLst>
      <p:ext uri="{BB962C8B-B14F-4D97-AF65-F5344CB8AC3E}">
        <p14:creationId xmlns:p14="http://schemas.microsoft.com/office/powerpoint/2010/main" val="2670080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Coleen	</a:t>
            </a:r>
            <a:endParaRPr lang="en-US" dirty="0"/>
          </a:p>
        </p:txBody>
      </p:sp>
      <p:sp>
        <p:nvSpPr>
          <p:cNvPr id="4" name="Slide Number Placeholder 3"/>
          <p:cNvSpPr>
            <a:spLocks noGrp="1"/>
          </p:cNvSpPr>
          <p:nvPr>
            <p:ph type="sldNum" sz="quarter" idx="10"/>
          </p:nvPr>
        </p:nvSpPr>
        <p:spPr/>
        <p:txBody>
          <a:bodyPr/>
          <a:lstStyle/>
          <a:p>
            <a:fld id="{3D4119B5-CDAE-45E1-AA4F-EAB345C1FC77}" type="slidenum">
              <a:rPr lang="en-US" smtClean="0"/>
              <a:pPr/>
              <a:t>7</a:t>
            </a:fld>
            <a:endParaRPr lang="en-US" dirty="0"/>
          </a:p>
        </p:txBody>
      </p:sp>
    </p:spTree>
    <p:extLst>
      <p:ext uri="{BB962C8B-B14F-4D97-AF65-F5344CB8AC3E}">
        <p14:creationId xmlns:p14="http://schemas.microsoft.com/office/powerpoint/2010/main" val="564451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Coleen</a:t>
            </a:r>
            <a:endParaRPr lang="en-US" dirty="0"/>
          </a:p>
        </p:txBody>
      </p:sp>
      <p:sp>
        <p:nvSpPr>
          <p:cNvPr id="4" name="Slide Number Placeholder 3"/>
          <p:cNvSpPr>
            <a:spLocks noGrp="1"/>
          </p:cNvSpPr>
          <p:nvPr>
            <p:ph type="sldNum" sz="quarter" idx="10"/>
          </p:nvPr>
        </p:nvSpPr>
        <p:spPr/>
        <p:txBody>
          <a:bodyPr/>
          <a:lstStyle/>
          <a:p>
            <a:fld id="{3D4119B5-CDAE-45E1-AA4F-EAB345C1FC77}" type="slidenum">
              <a:rPr lang="en-US" smtClean="0"/>
              <a:pPr/>
              <a:t>8</a:t>
            </a:fld>
            <a:endParaRPr lang="en-US" dirty="0"/>
          </a:p>
        </p:txBody>
      </p:sp>
    </p:spTree>
    <p:extLst>
      <p:ext uri="{BB962C8B-B14F-4D97-AF65-F5344CB8AC3E}">
        <p14:creationId xmlns:p14="http://schemas.microsoft.com/office/powerpoint/2010/main" val="1771075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Coleen</a:t>
            </a:r>
            <a:endParaRPr lang="en-US" dirty="0"/>
          </a:p>
        </p:txBody>
      </p:sp>
      <p:sp>
        <p:nvSpPr>
          <p:cNvPr id="4" name="Slide Number Placeholder 3"/>
          <p:cNvSpPr>
            <a:spLocks noGrp="1"/>
          </p:cNvSpPr>
          <p:nvPr>
            <p:ph type="sldNum" sz="quarter" idx="10"/>
          </p:nvPr>
        </p:nvSpPr>
        <p:spPr/>
        <p:txBody>
          <a:bodyPr/>
          <a:lstStyle/>
          <a:p>
            <a:fld id="{3D4119B5-CDAE-45E1-AA4F-EAB345C1FC77}" type="slidenum">
              <a:rPr lang="en-US" smtClean="0"/>
              <a:pPr/>
              <a:t>9</a:t>
            </a:fld>
            <a:endParaRPr lang="en-US" dirty="0"/>
          </a:p>
        </p:txBody>
      </p:sp>
    </p:spTree>
    <p:extLst>
      <p:ext uri="{BB962C8B-B14F-4D97-AF65-F5344CB8AC3E}">
        <p14:creationId xmlns:p14="http://schemas.microsoft.com/office/powerpoint/2010/main" val="2393915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Coleen</a:t>
            </a:r>
            <a:endParaRPr lang="en-US" dirty="0"/>
          </a:p>
        </p:txBody>
      </p:sp>
      <p:sp>
        <p:nvSpPr>
          <p:cNvPr id="4" name="Slide Number Placeholder 3"/>
          <p:cNvSpPr>
            <a:spLocks noGrp="1"/>
          </p:cNvSpPr>
          <p:nvPr>
            <p:ph type="sldNum" sz="quarter" idx="10"/>
          </p:nvPr>
        </p:nvSpPr>
        <p:spPr/>
        <p:txBody>
          <a:bodyPr/>
          <a:lstStyle/>
          <a:p>
            <a:fld id="{3D4119B5-CDAE-45E1-AA4F-EAB345C1FC77}" type="slidenum">
              <a:rPr lang="en-US" smtClean="0"/>
              <a:pPr/>
              <a:t>10</a:t>
            </a:fld>
            <a:endParaRPr lang="en-US" dirty="0"/>
          </a:p>
        </p:txBody>
      </p:sp>
    </p:spTree>
    <p:extLst>
      <p:ext uri="{BB962C8B-B14F-4D97-AF65-F5344CB8AC3E}">
        <p14:creationId xmlns:p14="http://schemas.microsoft.com/office/powerpoint/2010/main" val="2066570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Rectang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Rectangle 3"/>
          <p:cNvSpPr>
            <a:spLocks noGrp="1"/>
          </p:cNvSpPr>
          <p:nvPr>
            <p:ph type="dt" sz="half" idx="10"/>
          </p:nvPr>
        </p:nvSpPr>
        <p:spPr/>
        <p:txBody>
          <a:bodyPr/>
          <a:lstStyle/>
          <a:p>
            <a:fld id="{E30E2307-1E40-4E12-8716-25BFDA8E7013}" type="datetime1">
              <a:rPr lang="en-US" smtClean="0"/>
              <a:pPr/>
              <a:t>3/4/2015</a:t>
            </a:fld>
            <a:endParaRPr lang="en-US" dirty="0"/>
          </a:p>
        </p:txBody>
      </p:sp>
      <p:sp>
        <p:nvSpPr>
          <p:cNvPr id="5" name="Rectangle 4"/>
          <p:cNvSpPr>
            <a:spLocks noGrp="1"/>
          </p:cNvSpPr>
          <p:nvPr>
            <p:ph type="ftr" sz="quarter" idx="11"/>
          </p:nvPr>
        </p:nvSpPr>
        <p:spPr/>
        <p:txBody>
          <a:bodyPr/>
          <a:lstStyle/>
          <a:p>
            <a:endParaRPr lang="en-US" dirty="0"/>
          </a:p>
        </p:txBody>
      </p:sp>
      <p:sp>
        <p:nvSpPr>
          <p:cNvPr id="6" name="Rectangle 5"/>
          <p:cNvSpPr>
            <a:spLocks noGrp="1"/>
          </p:cNvSpPr>
          <p:nvPr>
            <p:ph type="sldNum" sz="quarter" idx="12"/>
          </p:nvPr>
        </p:nvSpPr>
        <p:spPr/>
        <p:txBody>
          <a:bodyPr/>
          <a:lstStyle/>
          <a:p>
            <a:fld id="{687D7A59-36E2-48B9-B146-C1E59501F63F}"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type="dt" sz="half" idx="10"/>
          </p:nvPr>
        </p:nvSpPr>
        <p:spPr/>
        <p:txBody>
          <a:bodyPr/>
          <a:lstStyle/>
          <a:p>
            <a:fld id="{61FD9D02-426E-46C9-9EE9-0DE1EF8B2838}" type="datetime1">
              <a:rPr lang="en-US" smtClean="0"/>
              <a:pPr/>
              <a:t>3/4/2015</a:t>
            </a:fld>
            <a:endParaRPr lang="en-US" dirty="0"/>
          </a:p>
        </p:txBody>
      </p:sp>
      <p:sp>
        <p:nvSpPr>
          <p:cNvPr id="5" name="Rectangle 4"/>
          <p:cNvSpPr>
            <a:spLocks noGrp="1"/>
          </p:cNvSpPr>
          <p:nvPr>
            <p:ph type="ftr" sz="quarter" idx="11"/>
          </p:nvPr>
        </p:nvSpPr>
        <p:spPr/>
        <p:txBody>
          <a:bodyPr/>
          <a:lstStyle/>
          <a:p>
            <a:endParaRPr lang="en-US" dirty="0"/>
          </a:p>
        </p:txBody>
      </p:sp>
      <p:sp>
        <p:nvSpPr>
          <p:cNvPr id="6" name="Rectangle 5"/>
          <p:cNvSpPr>
            <a:spLocks noGrp="1"/>
          </p:cNvSpPr>
          <p:nvPr>
            <p:ph type="sldNum" sz="quarter" idx="12"/>
          </p:nvPr>
        </p:nvSpPr>
        <p:spPr/>
        <p:txBody>
          <a:bodyPr/>
          <a:lstStyle/>
          <a:p>
            <a:fld id="{687D7A59-36E2-48B9-B146-C1E59501F63F}"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Rectang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Rectangl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Rectangle 3"/>
          <p:cNvSpPr>
            <a:spLocks noGrp="1"/>
          </p:cNvSpPr>
          <p:nvPr>
            <p:ph type="dt" sz="half" idx="10"/>
          </p:nvPr>
        </p:nvSpPr>
        <p:spPr/>
        <p:txBody>
          <a:bodyPr/>
          <a:lstStyle/>
          <a:p>
            <a:fld id="{7B8AEBBE-F8B2-42CF-9895-E86A608384EB}" type="datetime1">
              <a:rPr lang="en-US" smtClean="0"/>
              <a:pPr/>
              <a:t>3/4/2015</a:t>
            </a:fld>
            <a:endParaRPr lang="en-US" dirty="0"/>
          </a:p>
        </p:txBody>
      </p:sp>
      <p:sp>
        <p:nvSpPr>
          <p:cNvPr id="5" name="Rectangle 4"/>
          <p:cNvSpPr>
            <a:spLocks noGrp="1"/>
          </p:cNvSpPr>
          <p:nvPr>
            <p:ph type="ftr" sz="quarter" idx="11"/>
          </p:nvPr>
        </p:nvSpPr>
        <p:spPr/>
        <p:txBody>
          <a:bodyPr/>
          <a:lstStyle/>
          <a:p>
            <a:endParaRPr lang="en-US" dirty="0"/>
          </a:p>
        </p:txBody>
      </p:sp>
      <p:sp>
        <p:nvSpPr>
          <p:cNvPr id="6" name="Rectangle 5"/>
          <p:cNvSpPr>
            <a:spLocks noGrp="1"/>
          </p:cNvSpPr>
          <p:nvPr>
            <p:ph type="sldNum" sz="quarter" idx="12"/>
          </p:nvPr>
        </p:nvSpPr>
        <p:spPr/>
        <p:txBody>
          <a:bodyPr/>
          <a:lstStyle/>
          <a:p>
            <a:fld id="{687D7A59-36E2-48B9-B146-C1E59501F63F}"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dt" sz="half" idx="10"/>
          </p:nvPr>
        </p:nvSpPr>
        <p:spPr/>
        <p:txBody>
          <a:bodyPr/>
          <a:lstStyle/>
          <a:p>
            <a:fld id="{E1FAA6B6-10E5-4810-BC9F-DA72D8452E73}" type="datetime1">
              <a:rPr lang="en-US" smtClean="0"/>
              <a:pPr/>
              <a:t>3/4/2015</a:t>
            </a:fld>
            <a:endParaRPr lang="en-US" dirty="0"/>
          </a:p>
        </p:txBody>
      </p:sp>
      <p:sp>
        <p:nvSpPr>
          <p:cNvPr id="6" name="Rectangle 5"/>
          <p:cNvSpPr>
            <a:spLocks noGrp="1"/>
          </p:cNvSpPr>
          <p:nvPr>
            <p:ph type="ftr" sz="quarter" idx="11"/>
          </p:nvPr>
        </p:nvSpPr>
        <p:spPr/>
        <p:txBody>
          <a:bodyPr/>
          <a:lstStyle/>
          <a:p>
            <a:endParaRPr lang="en-US" dirty="0"/>
          </a:p>
        </p:txBody>
      </p:sp>
      <p:sp>
        <p:nvSpPr>
          <p:cNvPr id="7" name="Rectangle 6"/>
          <p:cNvSpPr>
            <a:spLocks noGrp="1"/>
          </p:cNvSpPr>
          <p:nvPr>
            <p:ph type="sldNum" sz="quarter" idx="12"/>
          </p:nvPr>
        </p:nvSpPr>
        <p:spPr/>
        <p:txBody>
          <a:bodyPr/>
          <a:lstStyle/>
          <a:p>
            <a:fld id="{687D7A59-36E2-48B9-B146-C1E59501F63F}"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defRPr/>
            </a:lvl1pPr>
          </a:lstStyle>
          <a:p>
            <a:r>
              <a:rPr lang="en-US" smtClean="0"/>
              <a:t>Click to edit Master title style</a:t>
            </a:r>
            <a:endParaRPr lang="en-US"/>
          </a:p>
        </p:txBody>
      </p:sp>
      <p:sp>
        <p:nvSpPr>
          <p:cNvPr id="3" name="Rectangl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Rectangl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Rectangl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p:cNvSpPr>
          <p:nvPr>
            <p:ph type="dt" sz="half" idx="10"/>
          </p:nvPr>
        </p:nvSpPr>
        <p:spPr/>
        <p:txBody>
          <a:bodyPr/>
          <a:lstStyle/>
          <a:p>
            <a:fld id="{6D18D072-EF12-4AA2-BD71-ABC68B06D0E2}" type="datetime1">
              <a:rPr lang="en-US" smtClean="0"/>
              <a:pPr/>
              <a:t>3/4/2015</a:t>
            </a:fld>
            <a:endParaRPr lang="en-US" dirty="0"/>
          </a:p>
        </p:txBody>
      </p:sp>
      <p:sp>
        <p:nvSpPr>
          <p:cNvPr id="8" name="Rectangle 7"/>
          <p:cNvSpPr>
            <a:spLocks noGrp="1"/>
          </p:cNvSpPr>
          <p:nvPr>
            <p:ph type="ftr" sz="quarter" idx="11"/>
          </p:nvPr>
        </p:nvSpPr>
        <p:spPr/>
        <p:txBody>
          <a:bodyPr/>
          <a:lstStyle/>
          <a:p>
            <a:endParaRPr lang="en-US" dirty="0"/>
          </a:p>
        </p:txBody>
      </p:sp>
      <p:sp>
        <p:nvSpPr>
          <p:cNvPr id="9" name="Rectangle 8"/>
          <p:cNvSpPr>
            <a:spLocks noGrp="1"/>
          </p:cNvSpPr>
          <p:nvPr>
            <p:ph type="sldNum" sz="quarter" idx="12"/>
          </p:nvPr>
        </p:nvSpPr>
        <p:spPr/>
        <p:txBody>
          <a:bodyPr/>
          <a:lstStyle/>
          <a:p>
            <a:fld id="{687D7A59-36E2-48B9-B146-C1E59501F63F}"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type="dt" sz="half" idx="10"/>
          </p:nvPr>
        </p:nvSpPr>
        <p:spPr/>
        <p:txBody>
          <a:bodyPr/>
          <a:lstStyle/>
          <a:p>
            <a:fld id="{B8CDBF60-6CC3-4B74-A60D-3486985E4346}" type="datetime1">
              <a:rPr lang="en-US" smtClean="0"/>
              <a:pPr/>
              <a:t>3/4/2015</a:t>
            </a:fld>
            <a:endParaRPr lang="en-US" dirty="0"/>
          </a:p>
        </p:txBody>
      </p:sp>
      <p:sp>
        <p:nvSpPr>
          <p:cNvPr id="4" name="Rectangle 3"/>
          <p:cNvSpPr>
            <a:spLocks noGrp="1"/>
          </p:cNvSpPr>
          <p:nvPr>
            <p:ph type="ftr" sz="quarter" idx="11"/>
          </p:nvPr>
        </p:nvSpPr>
        <p:spPr/>
        <p:txBody>
          <a:bodyPr/>
          <a:lstStyle/>
          <a:p>
            <a:endParaRPr lang="en-US" dirty="0"/>
          </a:p>
        </p:txBody>
      </p:sp>
      <p:sp>
        <p:nvSpPr>
          <p:cNvPr id="5" name="Rectangle 4"/>
          <p:cNvSpPr>
            <a:spLocks noGrp="1"/>
          </p:cNvSpPr>
          <p:nvPr>
            <p:ph type="sldNum" sz="quarter" idx="12"/>
          </p:nvPr>
        </p:nvSpPr>
        <p:spPr/>
        <p:txBody>
          <a:bodyPr/>
          <a:lstStyle/>
          <a:p>
            <a:fld id="{687D7A59-36E2-48B9-B146-C1E59501F63F}"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ertificate">
    <p:spTree>
      <p:nvGrpSpPr>
        <p:cNvPr id="1" name=""/>
        <p:cNvGrpSpPr/>
        <p:nvPr/>
      </p:nvGrpSpPr>
      <p:grpSpPr>
        <a:xfrm>
          <a:off x="0" y="0"/>
          <a:ext cx="0" cy="0"/>
          <a:chOff x="0" y="0"/>
          <a:chExt cx="0" cy="0"/>
        </a:xfrm>
      </p:grpSpPr>
      <p:sp>
        <p:nvSpPr>
          <p:cNvPr id="10" name="Text Placeholder 9"/>
          <p:cNvSpPr>
            <a:spLocks noGrp="1"/>
          </p:cNvSpPr>
          <p:nvPr>
            <p:ph type="body" sz="quarter" idx="16"/>
          </p:nvPr>
        </p:nvSpPr>
        <p:spPr>
          <a:xfrm>
            <a:off x="533400" y="3619500"/>
            <a:ext cx="7848600" cy="838200"/>
          </a:xfrm>
        </p:spPr>
        <p:txBody>
          <a:bodyPr anchor="b" anchorCtr="0">
            <a:noAutofit/>
          </a:bodyPr>
          <a:lstStyle>
            <a:lvl1pPr marL="0" indent="0" algn="l">
              <a:spcBef>
                <a:spcPts val="0"/>
              </a:spcBef>
              <a:buFontTx/>
              <a:buNone/>
              <a:defRPr sz="4800" kern="1200" cap="all" baseline="0">
                <a:solidFill>
                  <a:schemeClr val="tx1"/>
                </a:solidFill>
                <a:effectLst>
                  <a:outerShdw blurRad="94454" dist="50800" dir="2700000" algn="tl" rotWithShape="0">
                    <a:srgbClr val="000000">
                      <a:alpha val="36000"/>
                    </a:srgbClr>
                  </a:outerShdw>
                </a:effectLst>
                <a:latin typeface="+mj-lt"/>
                <a:ea typeface="+mj-ea"/>
                <a:cs typeface="+mj-cs"/>
              </a:defRPr>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7" name="Text Placeholder 6"/>
          <p:cNvSpPr>
            <a:spLocks noGrp="1"/>
          </p:cNvSpPr>
          <p:nvPr>
            <p:ph type="body" sz="quarter" idx="13"/>
          </p:nvPr>
        </p:nvSpPr>
        <p:spPr>
          <a:xfrm>
            <a:off x="990600" y="4343400"/>
            <a:ext cx="7391400" cy="914400"/>
          </a:xfrm>
        </p:spPr>
        <p:txBody>
          <a:bodyPr>
            <a:noAutofit/>
          </a:bodyPr>
          <a:lstStyle>
            <a:lvl1pPr>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8" name="Text Placeholder 7"/>
          <p:cNvSpPr>
            <a:spLocks noGrp="1"/>
          </p:cNvSpPr>
          <p:nvPr>
            <p:ph type="body" sz="quarter" idx="14"/>
          </p:nvPr>
        </p:nvSpPr>
        <p:spPr>
          <a:xfrm>
            <a:off x="990600" y="1476375"/>
            <a:ext cx="5410200" cy="352425"/>
          </a:xfrm>
        </p:spPr>
        <p:txBody>
          <a:bodyPr anchor="b" anchorCtr="0"/>
          <a:lstStyle>
            <a:lvl1pPr>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9" name="Text Placeholder 8"/>
          <p:cNvSpPr>
            <a:spLocks noGrp="1"/>
          </p:cNvSpPr>
          <p:nvPr>
            <p:ph type="body" sz="quarter" idx="15"/>
          </p:nvPr>
        </p:nvSpPr>
        <p:spPr>
          <a:xfrm>
            <a:off x="990600" y="5819777"/>
            <a:ext cx="7391400" cy="304799"/>
          </a:xfrm>
        </p:spPr>
        <p:txBody>
          <a:bodyPr>
            <a:noAutofit/>
          </a:bodyPr>
          <a:lstStyle>
            <a:lvl1pPr>
              <a:buFontTx/>
              <a:buNone/>
              <a:defRPr sz="12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12" name="Rectangle 1"/>
          <p:cNvSpPr>
            <a:spLocks noGrp="1"/>
          </p:cNvSpPr>
          <p:nvPr>
            <p:ph type="title"/>
          </p:nvPr>
        </p:nvSpPr>
        <p:spPr>
          <a:xfrm>
            <a:off x="990600" y="609599"/>
            <a:ext cx="8153400" cy="989013"/>
          </a:xfrm>
        </p:spPr>
        <p:txBody>
          <a:bodyPr anchor="ctr" anchorCtr="0">
            <a:normAutofit/>
          </a:bodyPr>
          <a:lstStyle>
            <a:lvl1pPr algn="l">
              <a:defRPr sz="4400">
                <a:solidFill>
                  <a:schemeClr val="tx1"/>
                </a:solidFill>
                <a:latin typeface="+mn-lt"/>
              </a:defRPr>
            </a:lvl1pPr>
          </a:lstStyle>
          <a:p>
            <a:r>
              <a:rPr lang="en-US" smtClean="0"/>
              <a:t>Click to edit Master title style</a:t>
            </a:r>
            <a:endParaRPr lang="en-US" dirty="0"/>
          </a:p>
        </p:txBody>
      </p:sp>
      <p:cxnSp>
        <p:nvCxnSpPr>
          <p:cNvPr id="11" name="Straight Connector 10"/>
          <p:cNvCxnSpPr/>
          <p:nvPr/>
        </p:nvCxnSpPr>
        <p:spPr>
          <a:xfrm>
            <a:off x="1047750" y="5808662"/>
            <a:ext cx="5334000" cy="1588"/>
          </a:xfrm>
          <a:prstGeom prst="line">
            <a:avLst/>
          </a:prstGeom>
          <a:noFill/>
          <a:ln w="6350" cap="rnd" cmpd="sng" algn="ctr">
            <a:solidFill>
              <a:schemeClr val="tx1"/>
            </a:solidFill>
            <a:prstDash val="solid"/>
          </a:ln>
          <a:effectLst/>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Rectangl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p:cNvSpPr>
          <p:nvPr>
            <p:ph type="dt" sz="half" idx="10"/>
          </p:nvPr>
        </p:nvSpPr>
        <p:spPr/>
        <p:txBody>
          <a:bodyPr/>
          <a:lstStyle/>
          <a:p>
            <a:fld id="{9EA7E191-5F94-4FC1-B823-BD7CABF7FA06}" type="datetime1">
              <a:rPr lang="en-US" smtClean="0"/>
              <a:pPr/>
              <a:t>3/4/2015</a:t>
            </a:fld>
            <a:endParaRPr lang="en-US" dirty="0"/>
          </a:p>
        </p:txBody>
      </p:sp>
      <p:sp>
        <p:nvSpPr>
          <p:cNvPr id="6" name="Rectangle 5"/>
          <p:cNvSpPr>
            <a:spLocks noGrp="1"/>
          </p:cNvSpPr>
          <p:nvPr>
            <p:ph type="ftr" sz="quarter" idx="11"/>
          </p:nvPr>
        </p:nvSpPr>
        <p:spPr/>
        <p:txBody>
          <a:bodyPr/>
          <a:lstStyle/>
          <a:p>
            <a:endParaRPr lang="en-US" dirty="0"/>
          </a:p>
        </p:txBody>
      </p:sp>
      <p:sp>
        <p:nvSpPr>
          <p:cNvPr id="7" name="Rectangle 6"/>
          <p:cNvSpPr>
            <a:spLocks noGrp="1"/>
          </p:cNvSpPr>
          <p:nvPr>
            <p:ph type="sldNum" sz="quarter" idx="12"/>
          </p:nvPr>
        </p:nvSpPr>
        <p:spPr/>
        <p:txBody>
          <a:bodyPr/>
          <a:lstStyle/>
          <a:p>
            <a:fld id="{687D7A59-36E2-48B9-B146-C1E59501F63F}"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Rectang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Rectangl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Rectangl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p:cNvSpPr>
          <p:nvPr>
            <p:ph type="dt" sz="half" idx="10"/>
          </p:nvPr>
        </p:nvSpPr>
        <p:spPr/>
        <p:txBody>
          <a:bodyPr/>
          <a:lstStyle/>
          <a:p>
            <a:fld id="{88856D55-EFBE-4F9B-8A5F-09D42CA22A9B}" type="datetime1">
              <a:rPr lang="en-US" smtClean="0"/>
              <a:pPr/>
              <a:t>3/4/2015</a:t>
            </a:fld>
            <a:endParaRPr lang="en-US" dirty="0"/>
          </a:p>
        </p:txBody>
      </p:sp>
      <p:sp>
        <p:nvSpPr>
          <p:cNvPr id="6" name="Rectangle 5"/>
          <p:cNvSpPr>
            <a:spLocks noGrp="1"/>
          </p:cNvSpPr>
          <p:nvPr>
            <p:ph type="ftr" sz="quarter" idx="11"/>
          </p:nvPr>
        </p:nvSpPr>
        <p:spPr/>
        <p:txBody>
          <a:bodyPr/>
          <a:lstStyle/>
          <a:p>
            <a:endParaRPr lang="en-US" dirty="0"/>
          </a:p>
        </p:txBody>
      </p:sp>
      <p:sp>
        <p:nvSpPr>
          <p:cNvPr id="7" name="Rectangle 6"/>
          <p:cNvSpPr>
            <a:spLocks noGrp="1"/>
          </p:cNvSpPr>
          <p:nvPr>
            <p:ph type="sldNum" sz="quarter" idx="12"/>
          </p:nvPr>
        </p:nvSpPr>
        <p:spPr/>
        <p:txBody>
          <a:bodyPr/>
          <a:lstStyle/>
          <a:p>
            <a:fld id="{687D7A59-36E2-48B9-B146-C1E59501F63F}"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714818-984F-4759-BF72-A33BDC1963BD}" type="datetime1">
              <a:rPr lang="en-US" smtClean="0"/>
              <a:pPr/>
              <a:t>3/4/2015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5.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3.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4473" r:id="rId1"/>
    <p:sldLayoutId id="2147484474" r:id="rId2"/>
    <p:sldLayoutId id="2147484475" r:id="rId3"/>
    <p:sldLayoutId id="2147484476" r:id="rId4"/>
    <p:sldLayoutId id="2147484477" r:id="rId5"/>
    <p:sldLayoutId id="2147484478" r:id="rId6"/>
    <p:sldLayoutId id="2147484479" r:id="rId7"/>
    <p:sldLayoutId id="2147484480" r:id="rId8"/>
    <p:sldLayoutId id="2147484481" r:id="rId9"/>
    <p:sldLayoutId id="2147484482" r:id="rId10"/>
    <p:sldLayoutId id="2147484483" r:id="rId11"/>
    <p:sldLayoutId id="2147484484"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4486"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gs>
            <a:gs pos="35000">
              <a:schemeClr val="bg1"/>
            </a:gs>
            <a:gs pos="100000">
              <a:schemeClr val="accent5"/>
            </a:gs>
          </a:gsLst>
          <a:lin ang="16200000" scaled="0"/>
          <a:tileRect/>
        </a:gradFill>
        <a:effectLst/>
      </p:bgPr>
    </p:bg>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9144000" cy="6858000"/>
          </a:xfrm>
        </p:grpSpPr>
        <p:pic>
          <p:nvPicPr>
            <p:cNvPr id="12" name="clouds.png"/>
            <p:cNvPicPr>
              <a:picLocks noChangeAspect="1"/>
            </p:cNvPicPr>
            <p:nvPr/>
          </p:nvPicPr>
          <p:blipFill>
            <a:blip r:embed="rId12">
              <a:duotone>
                <a:schemeClr val="accent5"/>
                <a:srgbClr val="FFFFFF"/>
              </a:duotone>
            </a:blip>
            <a:srcRect b="6067"/>
            <a:stretch>
              <a:fillRect/>
            </a:stretch>
          </p:blipFill>
          <p:spPr>
            <a:xfrm>
              <a:off x="0" y="0"/>
              <a:ext cx="9144000" cy="6858000"/>
            </a:xfrm>
            <a:prstGeom prst="rect">
              <a:avLst/>
            </a:prstGeom>
            <a:noFill/>
            <a:ln>
              <a:noFill/>
            </a:ln>
          </p:spPr>
        </p:pic>
        <p:sp>
          <p:nvSpPr>
            <p:cNvPr id="8" name="Rectangle 7"/>
            <p:cNvSpPr/>
            <p:nvPr userDrawn="1"/>
          </p:nvSpPr>
          <p:spPr>
            <a:xfrm>
              <a:off x="0" y="0"/>
              <a:ext cx="9144000" cy="6858000"/>
            </a:xfrm>
            <a:prstGeom prst="rect">
              <a:avLst/>
            </a:prstGeom>
            <a:noFill/>
            <a:ln w="12700" cap="rnd" cmpd="sng" algn="ctr">
              <a:gradFill>
                <a:gsLst>
                  <a:gs pos="0">
                    <a:schemeClr val="accent5"/>
                  </a:gs>
                  <a:gs pos="67000">
                    <a:schemeClr val="bg1"/>
                  </a:gs>
                  <a:gs pos="100000">
                    <a:schemeClr val="accent3"/>
                  </a:gs>
                </a:gsLst>
                <a:lin ang="5400000" scaled="1"/>
              </a:grad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Placeholder 1"/>
          <p:cNvSpPr>
            <a:spLocks noGrp="1"/>
          </p:cNvSpPr>
          <p:nvPr>
            <p:ph type="title"/>
          </p:nvPr>
        </p:nvSpPr>
        <p:spPr>
          <a:xfrm>
            <a:off x="457200" y="274638"/>
            <a:ext cx="8229600" cy="1143000"/>
          </a:xfrm>
          <a:prstGeom prst="rect">
            <a:avLst/>
          </a:prstGeom>
        </p:spPr>
        <p:txBody>
          <a:bodyPr vert="horz"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286500"/>
            <a:ext cx="2133600" cy="365125"/>
          </a:xfrm>
          <a:prstGeom prst="rect">
            <a:avLst/>
          </a:prstGeom>
        </p:spPr>
        <p:txBody>
          <a:bodyPr vert="horz" rtlCol="0" anchor="ctr"/>
          <a:lstStyle>
            <a:lvl1pPr algn="l">
              <a:defRPr sz="1200">
                <a:solidFill>
                  <a:schemeClr val="tx1">
                    <a:tint val="75000"/>
                  </a:schemeClr>
                </a:solidFill>
              </a:defRPr>
            </a:lvl1pPr>
          </a:lstStyle>
          <a:p>
            <a:fld id="{FC90DA51-C2E5-408A-8504-0C83EDDEDAF4}" type="datetimeFigureOut">
              <a:rPr lang="en-US" smtClean="0"/>
              <a:pPr/>
              <a:t>3/4/2015</a:t>
            </a:fld>
            <a:endParaRPr lang="en-US" dirty="0"/>
          </a:p>
        </p:txBody>
      </p:sp>
      <p:sp>
        <p:nvSpPr>
          <p:cNvPr id="5" name="Footer Placeholder 4"/>
          <p:cNvSpPr>
            <a:spLocks noGrp="1"/>
          </p:cNvSpPr>
          <p:nvPr>
            <p:ph type="ftr" sz="quarter" idx="3"/>
          </p:nvPr>
        </p:nvSpPr>
        <p:spPr>
          <a:xfrm>
            <a:off x="3124200" y="6286500"/>
            <a:ext cx="2895600" cy="365125"/>
          </a:xfrm>
          <a:prstGeom prst="rect">
            <a:avLst/>
          </a:prstGeom>
        </p:spPr>
        <p:txBody>
          <a:bodyPr vert="horz"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286500"/>
            <a:ext cx="2133600" cy="365125"/>
          </a:xfrm>
          <a:prstGeom prst="rect">
            <a:avLst/>
          </a:prstGeom>
        </p:spPr>
        <p:txBody>
          <a:bodyPr vert="horz" rtlCol="0" anchor="ctr"/>
          <a:lstStyle>
            <a:lvl1pPr algn="r">
              <a:defRPr sz="1200">
                <a:solidFill>
                  <a:schemeClr val="tx1">
                    <a:tint val="75000"/>
                  </a:schemeClr>
                </a:solidFill>
              </a:defRPr>
            </a:lvl1pPr>
          </a:lstStyle>
          <a:p>
            <a:fld id="{AD828CE7-68F5-41DF-B820-82E57A42546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500" r:id="rId1"/>
    <p:sldLayoutId id="2147484501" r:id="rId2"/>
    <p:sldLayoutId id="2147484502" r:id="rId3"/>
    <p:sldLayoutId id="2147484503" r:id="rId4"/>
    <p:sldLayoutId id="2147484504" r:id="rId5"/>
    <p:sldLayoutId id="2147484505" r:id="rId6"/>
    <p:sldLayoutId id="2147484506" r:id="rId7"/>
    <p:sldLayoutId id="2147484507" r:id="rId8"/>
    <p:sldLayoutId id="2147484508" r:id="rId9"/>
    <p:sldLayoutId id="2147484509" r:id="rId10"/>
  </p:sldLayoutIdLst>
  <p:transition>
    <p:fade/>
  </p:transition>
  <p:timing>
    <p:tnLst>
      <p:par>
        <p:cTn id="1" dur="indefinite" restart="never" nodeType="tmRoot"/>
      </p:par>
    </p:tnLst>
  </p:timing>
  <p:txStyles>
    <p:titleStyle>
      <a:lvl1pPr algn="ctr" rtl="0" eaLnBrk="1" latinLnBrk="0" hangingPunct="1">
        <a:spcBef>
          <a:spcPct val="0"/>
        </a:spcBef>
        <a:buNone/>
        <a:defRPr sz="4400" kern="1200">
          <a:solidFill>
            <a:schemeClr val="tx1"/>
          </a:solidFill>
          <a:latin typeface="+mj-lt"/>
          <a:ea typeface="+mj-ea"/>
          <a:cs typeface="+mj-cs"/>
        </a:defRPr>
      </a:lvl1pPr>
    </p:titleStyle>
    <p:bodyStyle>
      <a:lvl1pPr marL="342900" indent="-342900" algn="l"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sz="20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file:///J:/Super%20&amp;%20Officers.xls" TargetMode="External"/><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hyperlink" Target="http://www.nhtsa.gov/nhtsa/whatsup/TEA21/GrantMan/HTML/GrantFundPolicy_mkm_revJuly07.pdf" TargetMode="External"/><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hyperlink" Target="http://www.vthighwaysafety.com/" TargetMode="External"/><Relationship Id="rId2" Type="http://schemas.openxmlformats.org/officeDocument/2006/relationships/notesSlide" Target="../notesSlides/notesSlide31.xml"/><Relationship Id="rId1" Type="http://schemas.openxmlformats.org/officeDocument/2006/relationships/slideLayout" Target="../slideLayouts/slideLayout19.xml"/><Relationship Id="rId4" Type="http://schemas.openxmlformats.org/officeDocument/2006/relationships/hyperlink" Target="http://www.nhtsa.dot.gov/"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hyperlink" Target="mailto:Betsy.Ross@state.vt.us" TargetMode="External"/><Relationship Id="rId2" Type="http://schemas.openxmlformats.org/officeDocument/2006/relationships/notesSlide" Target="../notesSlides/notesSlide45.xml"/><Relationship Id="rId1" Type="http://schemas.openxmlformats.org/officeDocument/2006/relationships/slideLayout" Target="../slideLayouts/slideLayout15.xml"/><Relationship Id="rId5" Type="http://schemas.openxmlformats.org/officeDocument/2006/relationships/hyperlink" Target="mailto:John.Filipek@state.vt.us" TargetMode="External"/><Relationship Id="rId4" Type="http://schemas.openxmlformats.org/officeDocument/2006/relationships/hyperlink" Target="mailto:Tom.Fields@state.vt.us"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7.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8" y="838200"/>
            <a:ext cx="9118852" cy="5105400"/>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950" y="727248"/>
            <a:ext cx="8343900" cy="1219200"/>
          </a:xfrm>
        </p:spPr>
        <p:txBody>
          <a:bodyPr>
            <a:normAutofit fontScale="90000"/>
          </a:bodyPr>
          <a:lstStyle/>
          <a:p>
            <a:pPr lvl="1" algn="ctr" rtl="0">
              <a:lnSpc>
                <a:spcPts val="5800"/>
              </a:lnSpc>
              <a:spcBef>
                <a:spcPct val="0"/>
              </a:spcBef>
            </a:pPr>
            <a:r>
              <a:rPr lang="en-US" sz="3600" dirty="0" smtClean="0">
                <a:gradFill>
                  <a:gsLst>
                    <a:gs pos="0">
                      <a:srgbClr val="FFFFB9"/>
                    </a:gs>
                    <a:gs pos="36000">
                      <a:srgbClr val="FFFF99"/>
                    </a:gs>
                    <a:gs pos="63000">
                      <a:srgbClr val="F6AE1E"/>
                    </a:gs>
                  </a:gsLst>
                  <a:lin ang="5400000" scaled="0"/>
                </a:gradFill>
                <a:latin typeface="Arial" panose="020B0604020202020204" pitchFamily="34" charset="0"/>
                <a:cs typeface="Arial" panose="020B0604020202020204" pitchFamily="34" charset="0"/>
              </a:rPr>
              <a:t/>
            </a:r>
            <a:br>
              <a:rPr lang="en-US" sz="3600" dirty="0" smtClean="0">
                <a:gradFill>
                  <a:gsLst>
                    <a:gs pos="0">
                      <a:srgbClr val="FFFFB9"/>
                    </a:gs>
                    <a:gs pos="36000">
                      <a:srgbClr val="FFFF99"/>
                    </a:gs>
                    <a:gs pos="63000">
                      <a:srgbClr val="F6AE1E"/>
                    </a:gs>
                  </a:gsLst>
                  <a:lin ang="5400000" scaled="0"/>
                </a:gradFill>
                <a:latin typeface="Arial" panose="020B0604020202020204" pitchFamily="34" charset="0"/>
                <a:cs typeface="Arial" panose="020B0604020202020204" pitchFamily="34" charset="0"/>
              </a:rPr>
            </a:br>
            <a:r>
              <a:rPr lang="en-US" sz="3600" dirty="0" smtClean="0">
                <a:solidFill>
                  <a:srgbClr val="00B050"/>
                </a:solidFill>
                <a:latin typeface="Arial" panose="020B0604020202020204" pitchFamily="34" charset="0"/>
                <a:cs typeface="Arial" panose="020B0604020202020204" pitchFamily="34" charset="0"/>
              </a:rPr>
              <a:t/>
            </a:r>
            <a:br>
              <a:rPr lang="en-US" sz="3600" dirty="0" smtClean="0">
                <a:solidFill>
                  <a:srgbClr val="00B050"/>
                </a:solidFill>
                <a:latin typeface="Arial" panose="020B0604020202020204" pitchFamily="34" charset="0"/>
                <a:cs typeface="Arial" panose="020B0604020202020204" pitchFamily="34" charset="0"/>
              </a:rPr>
            </a:br>
            <a:r>
              <a:rPr lang="en-US" sz="6000" dirty="0" smtClean="0">
                <a:gradFill>
                  <a:gsLst>
                    <a:gs pos="100000">
                      <a:schemeClr val="accent3">
                        <a:lumMod val="50000"/>
                      </a:schemeClr>
                    </a:gs>
                    <a:gs pos="0">
                      <a:srgbClr val="00B050">
                        <a:alpha val="92000"/>
                      </a:srgbClr>
                    </a:gs>
                    <a:gs pos="0">
                      <a:schemeClr val="accent1">
                        <a:tint val="44500"/>
                        <a:satMod val="160000"/>
                      </a:schemeClr>
                    </a:gs>
                    <a:gs pos="100000">
                      <a:schemeClr val="accent3">
                        <a:lumMod val="40000"/>
                        <a:lumOff val="60000"/>
                      </a:schemeClr>
                    </a:gs>
                    <a:gs pos="0">
                      <a:srgbClr val="00B050"/>
                    </a:gs>
                  </a:gsLst>
                  <a:lin ang="5400000" scaled="0"/>
                </a:gradFill>
                <a:latin typeface="Arial" panose="020B0604020202020204" pitchFamily="34" charset="0"/>
                <a:cs typeface="Arial" panose="020B0604020202020204" pitchFamily="34" charset="0"/>
              </a:rPr>
              <a:t>Governor’s Highway </a:t>
            </a:r>
            <a:br>
              <a:rPr lang="en-US" sz="6000" dirty="0" smtClean="0">
                <a:gradFill>
                  <a:gsLst>
                    <a:gs pos="100000">
                      <a:schemeClr val="accent3">
                        <a:lumMod val="50000"/>
                      </a:schemeClr>
                    </a:gs>
                    <a:gs pos="0">
                      <a:srgbClr val="00B050">
                        <a:alpha val="92000"/>
                      </a:srgbClr>
                    </a:gs>
                    <a:gs pos="0">
                      <a:schemeClr val="accent1">
                        <a:tint val="44500"/>
                        <a:satMod val="160000"/>
                      </a:schemeClr>
                    </a:gs>
                    <a:gs pos="100000">
                      <a:schemeClr val="accent3">
                        <a:lumMod val="40000"/>
                        <a:lumOff val="60000"/>
                      </a:schemeClr>
                    </a:gs>
                    <a:gs pos="0">
                      <a:srgbClr val="00B050"/>
                    </a:gs>
                  </a:gsLst>
                  <a:lin ang="5400000" scaled="0"/>
                </a:gradFill>
                <a:latin typeface="Arial" panose="020B0604020202020204" pitchFamily="34" charset="0"/>
                <a:cs typeface="Arial" panose="020B0604020202020204" pitchFamily="34" charset="0"/>
              </a:rPr>
            </a:br>
            <a:r>
              <a:rPr lang="en-US" sz="6000" dirty="0" smtClean="0">
                <a:gradFill>
                  <a:gsLst>
                    <a:gs pos="100000">
                      <a:schemeClr val="accent3">
                        <a:lumMod val="50000"/>
                      </a:schemeClr>
                    </a:gs>
                    <a:gs pos="0">
                      <a:srgbClr val="00B050">
                        <a:alpha val="92000"/>
                      </a:srgbClr>
                    </a:gs>
                    <a:gs pos="0">
                      <a:schemeClr val="accent1">
                        <a:tint val="44500"/>
                        <a:satMod val="160000"/>
                      </a:schemeClr>
                    </a:gs>
                    <a:gs pos="100000">
                      <a:schemeClr val="accent3">
                        <a:lumMod val="40000"/>
                        <a:lumOff val="60000"/>
                      </a:schemeClr>
                    </a:gs>
                    <a:gs pos="0">
                      <a:srgbClr val="00B050"/>
                    </a:gs>
                  </a:gsLst>
                  <a:lin ang="5400000" scaled="0"/>
                </a:gradFill>
                <a:latin typeface="Arial" panose="020B0604020202020204" pitchFamily="34" charset="0"/>
                <a:cs typeface="Arial" panose="020B0604020202020204" pitchFamily="34" charset="0"/>
              </a:rPr>
              <a:t>Safety Program</a:t>
            </a:r>
            <a:r>
              <a:rPr lang="en-US" sz="2000" dirty="0" smtClean="0">
                <a:gradFill>
                  <a:gsLst>
                    <a:gs pos="0">
                      <a:srgbClr val="00B050"/>
                    </a:gs>
                    <a:gs pos="50000">
                      <a:schemeClr val="accent1">
                        <a:tint val="44500"/>
                        <a:satMod val="160000"/>
                      </a:schemeClr>
                    </a:gs>
                    <a:gs pos="100000">
                      <a:schemeClr val="accent1">
                        <a:tint val="23500"/>
                        <a:satMod val="160000"/>
                      </a:schemeClr>
                    </a:gs>
                  </a:gsLst>
                  <a:lin ang="5400000" scaled="0"/>
                </a:gradFill>
                <a:latin typeface="Arial" panose="020B0604020202020204" pitchFamily="34" charset="0"/>
                <a:cs typeface="Arial" panose="020B0604020202020204" pitchFamily="34" charset="0"/>
              </a:rPr>
              <a:t/>
            </a:r>
            <a:br>
              <a:rPr lang="en-US" sz="2000" dirty="0" smtClean="0">
                <a:gradFill>
                  <a:gsLst>
                    <a:gs pos="0">
                      <a:srgbClr val="00B050"/>
                    </a:gs>
                    <a:gs pos="50000">
                      <a:schemeClr val="accent1">
                        <a:tint val="44500"/>
                        <a:satMod val="160000"/>
                      </a:schemeClr>
                    </a:gs>
                    <a:gs pos="100000">
                      <a:schemeClr val="accent1">
                        <a:tint val="23500"/>
                        <a:satMod val="160000"/>
                      </a:schemeClr>
                    </a:gs>
                  </a:gsLst>
                  <a:lin ang="5400000" scaled="0"/>
                </a:gradFill>
                <a:latin typeface="Arial" panose="020B0604020202020204" pitchFamily="34" charset="0"/>
                <a:cs typeface="Arial" panose="020B0604020202020204" pitchFamily="34" charset="0"/>
              </a:rPr>
            </a:br>
            <a:r>
              <a:rPr lang="en-US" sz="3600" dirty="0" smtClean="0">
                <a:latin typeface="Arial" panose="020B0604020202020204" pitchFamily="34" charset="0"/>
                <a:cs typeface="Arial" panose="020B0604020202020204" pitchFamily="34" charset="0"/>
              </a:rPr>
              <a:t/>
            </a:r>
            <a:br>
              <a:rPr lang="en-US" sz="3600" dirty="0" smtClean="0">
                <a:latin typeface="Arial" panose="020B0604020202020204" pitchFamily="34" charset="0"/>
                <a:cs typeface="Arial" panose="020B0604020202020204" pitchFamily="34" charset="0"/>
              </a:rPr>
            </a:br>
            <a:endParaRPr lang="en-US" dirty="0"/>
          </a:p>
        </p:txBody>
      </p:sp>
      <p:sp>
        <p:nvSpPr>
          <p:cNvPr id="4" name="TextBox 3"/>
          <p:cNvSpPr txBox="1"/>
          <p:nvPr/>
        </p:nvSpPr>
        <p:spPr>
          <a:xfrm>
            <a:off x="990600" y="2743200"/>
            <a:ext cx="7086600" cy="3046988"/>
          </a:xfrm>
          <a:prstGeom prst="rect">
            <a:avLst/>
          </a:prstGeom>
          <a:noFill/>
        </p:spPr>
        <p:txBody>
          <a:bodyPr wrap="square" rtlCol="0">
            <a:spAutoFit/>
          </a:bodyPr>
          <a:lstStyle/>
          <a:p>
            <a:pPr algn="ctr"/>
            <a:r>
              <a:rPr lang="en-US" sz="3200" b="0" dirty="0">
                <a:solidFill>
                  <a:schemeClr val="tx2">
                    <a:lumMod val="75000"/>
                  </a:schemeClr>
                </a:solidFill>
              </a:rPr>
              <a:t>The GHSP also works closely within a network of state and local agencies, non-profit organizations and private-sector partners to deliver quality traffic safety projects, services, and information across the state.</a:t>
            </a:r>
            <a:endParaRPr lang="en-US" sz="3200" dirty="0">
              <a:solidFill>
                <a:schemeClr val="tx2">
                  <a:lumMod val="75000"/>
                </a:schemeClr>
              </a:solidFill>
            </a:endParaRPr>
          </a:p>
        </p:txBody>
      </p:sp>
    </p:spTree>
    <p:extLst>
      <p:ext uri="{BB962C8B-B14F-4D97-AF65-F5344CB8AC3E}">
        <p14:creationId xmlns:p14="http://schemas.microsoft.com/office/powerpoint/2010/main" val="44561138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1641648"/>
          </a:xfrm>
        </p:spPr>
        <p:txBody>
          <a:bodyPr>
            <a:normAutofit fontScale="90000"/>
          </a:bodyPr>
          <a:lstStyle/>
          <a:p>
            <a:pPr lvl="1" algn="ctr" rtl="0">
              <a:lnSpc>
                <a:spcPts val="5800"/>
              </a:lnSpc>
              <a:spcBef>
                <a:spcPct val="0"/>
              </a:spcBef>
            </a:pPr>
            <a:r>
              <a:rPr lang="en-US" sz="3600" dirty="0" smtClean="0">
                <a:solidFill>
                  <a:srgbClr val="00B050"/>
                </a:solidFill>
                <a:latin typeface="Arial" panose="020B0604020202020204" pitchFamily="34" charset="0"/>
                <a:cs typeface="Arial" panose="020B0604020202020204" pitchFamily="34" charset="0"/>
              </a:rPr>
              <a:t/>
            </a:r>
            <a:br>
              <a:rPr lang="en-US" sz="3600" dirty="0" smtClean="0">
                <a:solidFill>
                  <a:srgbClr val="00B050"/>
                </a:solidFill>
                <a:latin typeface="Arial" panose="020B0604020202020204" pitchFamily="34" charset="0"/>
                <a:cs typeface="Arial" panose="020B0604020202020204" pitchFamily="34" charset="0"/>
              </a:rPr>
            </a:br>
            <a:r>
              <a:rPr lang="en-US" sz="6000" dirty="0" smtClean="0">
                <a:gradFill>
                  <a:gsLst>
                    <a:gs pos="100000">
                      <a:schemeClr val="accent3">
                        <a:lumMod val="50000"/>
                      </a:schemeClr>
                    </a:gs>
                    <a:gs pos="0">
                      <a:srgbClr val="00B050">
                        <a:alpha val="92000"/>
                      </a:srgbClr>
                    </a:gs>
                    <a:gs pos="0">
                      <a:schemeClr val="accent1">
                        <a:tint val="44500"/>
                        <a:satMod val="160000"/>
                      </a:schemeClr>
                    </a:gs>
                    <a:gs pos="100000">
                      <a:schemeClr val="accent3">
                        <a:lumMod val="40000"/>
                        <a:lumOff val="60000"/>
                      </a:schemeClr>
                    </a:gs>
                    <a:gs pos="0">
                      <a:srgbClr val="00B050"/>
                    </a:gs>
                  </a:gsLst>
                  <a:lin ang="5400000" scaled="0"/>
                </a:gradFill>
                <a:latin typeface="Arial" panose="020B0604020202020204" pitchFamily="34" charset="0"/>
                <a:cs typeface="Arial" panose="020B0604020202020204" pitchFamily="34" charset="0"/>
              </a:rPr>
              <a:t>Governor’s Highway </a:t>
            </a:r>
            <a:br>
              <a:rPr lang="en-US" sz="6000" dirty="0" smtClean="0">
                <a:gradFill>
                  <a:gsLst>
                    <a:gs pos="100000">
                      <a:schemeClr val="accent3">
                        <a:lumMod val="50000"/>
                      </a:schemeClr>
                    </a:gs>
                    <a:gs pos="0">
                      <a:srgbClr val="00B050">
                        <a:alpha val="92000"/>
                      </a:srgbClr>
                    </a:gs>
                    <a:gs pos="0">
                      <a:schemeClr val="accent1">
                        <a:tint val="44500"/>
                        <a:satMod val="160000"/>
                      </a:schemeClr>
                    </a:gs>
                    <a:gs pos="100000">
                      <a:schemeClr val="accent3">
                        <a:lumMod val="40000"/>
                        <a:lumOff val="60000"/>
                      </a:schemeClr>
                    </a:gs>
                    <a:gs pos="0">
                      <a:srgbClr val="00B050"/>
                    </a:gs>
                  </a:gsLst>
                  <a:lin ang="5400000" scaled="0"/>
                </a:gradFill>
                <a:latin typeface="Arial" panose="020B0604020202020204" pitchFamily="34" charset="0"/>
                <a:cs typeface="Arial" panose="020B0604020202020204" pitchFamily="34" charset="0"/>
              </a:rPr>
            </a:br>
            <a:r>
              <a:rPr lang="en-US" sz="6000" dirty="0" smtClean="0">
                <a:gradFill>
                  <a:gsLst>
                    <a:gs pos="100000">
                      <a:schemeClr val="accent3">
                        <a:lumMod val="50000"/>
                      </a:schemeClr>
                    </a:gs>
                    <a:gs pos="0">
                      <a:srgbClr val="00B050">
                        <a:alpha val="92000"/>
                      </a:srgbClr>
                    </a:gs>
                    <a:gs pos="0">
                      <a:schemeClr val="accent1">
                        <a:tint val="44500"/>
                        <a:satMod val="160000"/>
                      </a:schemeClr>
                    </a:gs>
                    <a:gs pos="100000">
                      <a:schemeClr val="accent3">
                        <a:lumMod val="40000"/>
                        <a:lumOff val="60000"/>
                      </a:schemeClr>
                    </a:gs>
                    <a:gs pos="0">
                      <a:srgbClr val="00B050"/>
                    </a:gs>
                  </a:gsLst>
                  <a:lin ang="5400000" scaled="0"/>
                </a:gradFill>
                <a:latin typeface="Arial" panose="020B0604020202020204" pitchFamily="34" charset="0"/>
                <a:cs typeface="Arial" panose="020B0604020202020204" pitchFamily="34" charset="0"/>
              </a:rPr>
              <a:t>Safety Program</a:t>
            </a:r>
            <a:r>
              <a:rPr lang="en-US" sz="3600" dirty="0" smtClean="0">
                <a:latin typeface="Arial" panose="020B0604020202020204" pitchFamily="34" charset="0"/>
                <a:cs typeface="Arial" panose="020B0604020202020204" pitchFamily="34" charset="0"/>
              </a:rPr>
              <a:t/>
            </a:r>
            <a:br>
              <a:rPr lang="en-US" sz="3600" dirty="0" smtClean="0">
                <a:latin typeface="Arial" panose="020B0604020202020204" pitchFamily="34" charset="0"/>
                <a:cs typeface="Arial" panose="020B0604020202020204" pitchFamily="34" charset="0"/>
              </a:rPr>
            </a:br>
            <a:endParaRPr lang="en-US" dirty="0"/>
          </a:p>
        </p:txBody>
      </p:sp>
      <p:sp>
        <p:nvSpPr>
          <p:cNvPr id="3" name="TextBox 2"/>
          <p:cNvSpPr txBox="1"/>
          <p:nvPr/>
        </p:nvSpPr>
        <p:spPr>
          <a:xfrm>
            <a:off x="685800" y="1600200"/>
            <a:ext cx="7848600" cy="692497"/>
          </a:xfrm>
          <a:prstGeom prst="rect">
            <a:avLst/>
          </a:prstGeom>
          <a:noFill/>
        </p:spPr>
        <p:txBody>
          <a:bodyPr wrap="square" rtlCol="0">
            <a:spAutoFit/>
          </a:bodyPr>
          <a:lstStyle/>
          <a:p>
            <a:endParaRPr lang="en-US" dirty="0"/>
          </a:p>
        </p:txBody>
      </p:sp>
      <p:sp>
        <p:nvSpPr>
          <p:cNvPr id="5" name="TextBox 4"/>
          <p:cNvSpPr txBox="1"/>
          <p:nvPr/>
        </p:nvSpPr>
        <p:spPr>
          <a:xfrm>
            <a:off x="863600" y="2438400"/>
            <a:ext cx="6858000" cy="3616375"/>
          </a:xfrm>
          <a:prstGeom prst="rect">
            <a:avLst/>
          </a:prstGeom>
          <a:noFill/>
        </p:spPr>
        <p:txBody>
          <a:bodyPr wrap="square" rtlCol="0">
            <a:spAutoFit/>
          </a:bodyPr>
          <a:lstStyle/>
          <a:p>
            <a:pPr algn="ctr"/>
            <a:r>
              <a:rPr lang="en-US" sz="3200" b="0" dirty="0">
                <a:solidFill>
                  <a:schemeClr val="tx2">
                    <a:lumMod val="75000"/>
                  </a:schemeClr>
                </a:solidFill>
              </a:rPr>
              <a:t>The GHSP grant program is structured on the federal fiscal year, </a:t>
            </a:r>
            <a:r>
              <a:rPr lang="en-US" sz="3200" b="0" dirty="0" smtClean="0">
                <a:solidFill>
                  <a:schemeClr val="tx2">
                    <a:lumMod val="75000"/>
                  </a:schemeClr>
                </a:solidFill>
              </a:rPr>
              <a:t>October </a:t>
            </a:r>
            <a:r>
              <a:rPr lang="en-US" sz="3200" b="0" dirty="0">
                <a:solidFill>
                  <a:schemeClr val="tx2">
                    <a:lumMod val="75000"/>
                  </a:schemeClr>
                </a:solidFill>
              </a:rPr>
              <a:t>1st -</a:t>
            </a:r>
            <a:r>
              <a:rPr lang="en-US" sz="3200" b="0" dirty="0" smtClean="0">
                <a:solidFill>
                  <a:schemeClr val="tx2">
                    <a:lumMod val="75000"/>
                  </a:schemeClr>
                </a:solidFill>
              </a:rPr>
              <a:t> </a:t>
            </a:r>
            <a:r>
              <a:rPr lang="en-US" sz="3200" b="0" dirty="0">
                <a:solidFill>
                  <a:schemeClr val="tx2">
                    <a:lumMod val="75000"/>
                  </a:schemeClr>
                </a:solidFill>
              </a:rPr>
              <a:t>September 30th. </a:t>
            </a:r>
            <a:endParaRPr lang="en-US" sz="3200" b="0" dirty="0" smtClean="0">
              <a:solidFill>
                <a:schemeClr val="tx2">
                  <a:lumMod val="75000"/>
                </a:schemeClr>
              </a:solidFill>
            </a:endParaRPr>
          </a:p>
          <a:p>
            <a:pPr algn="ctr">
              <a:spcBef>
                <a:spcPts val="600"/>
              </a:spcBef>
            </a:pPr>
            <a:r>
              <a:rPr lang="en-US" sz="3200" b="0" dirty="0" smtClean="0">
                <a:solidFill>
                  <a:schemeClr val="tx2">
                    <a:lumMod val="75000"/>
                  </a:schemeClr>
                </a:solidFill>
              </a:rPr>
              <a:t>The </a:t>
            </a:r>
            <a:r>
              <a:rPr lang="en-US" sz="3200" b="0" dirty="0">
                <a:solidFill>
                  <a:schemeClr val="tx2">
                    <a:lumMod val="75000"/>
                  </a:schemeClr>
                </a:solidFill>
              </a:rPr>
              <a:t>following is an overview of the grant </a:t>
            </a:r>
            <a:r>
              <a:rPr lang="en-US" sz="3200" b="0" dirty="0" smtClean="0">
                <a:solidFill>
                  <a:schemeClr val="tx2">
                    <a:lumMod val="75000"/>
                  </a:schemeClr>
                </a:solidFill>
              </a:rPr>
              <a:t>process, timeline</a:t>
            </a:r>
            <a:r>
              <a:rPr lang="en-US" sz="3200" b="0" dirty="0">
                <a:solidFill>
                  <a:schemeClr val="tx2">
                    <a:lumMod val="75000"/>
                  </a:schemeClr>
                </a:solidFill>
              </a:rPr>
              <a:t>, and other requirements related to grant program funding.</a:t>
            </a:r>
            <a:endParaRPr lang="en-US" sz="3200" dirty="0">
              <a:solidFill>
                <a:schemeClr val="tx2">
                  <a:lumMod val="75000"/>
                </a:schemeClr>
              </a:solidFill>
            </a:endParaRPr>
          </a:p>
        </p:txBody>
      </p:sp>
    </p:spTree>
    <p:extLst>
      <p:ext uri="{BB962C8B-B14F-4D97-AF65-F5344CB8AC3E}">
        <p14:creationId xmlns:p14="http://schemas.microsoft.com/office/powerpoint/2010/main" val="263429718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62044" y="2133600"/>
            <a:ext cx="7286172" cy="3046988"/>
          </a:xfrm>
          <a:prstGeom prst="rect">
            <a:avLst/>
          </a:prstGeom>
          <a:noFill/>
        </p:spPr>
        <p:txBody>
          <a:bodyPr wrap="square" rtlCol="0">
            <a:spAutoFit/>
          </a:bodyPr>
          <a:lstStyle/>
          <a:p>
            <a:pPr algn="ctr"/>
            <a:r>
              <a:rPr lang="en-US" sz="3200" b="0" dirty="0">
                <a:solidFill>
                  <a:schemeClr val="tx2">
                    <a:lumMod val="75000"/>
                  </a:schemeClr>
                </a:solidFill>
              </a:rPr>
              <a:t>A main component of fulfilling the Governor's </a:t>
            </a:r>
            <a:r>
              <a:rPr lang="en-US" sz="3200" b="0" dirty="0" smtClean="0">
                <a:solidFill>
                  <a:schemeClr val="tx2">
                    <a:lumMod val="75000"/>
                  </a:schemeClr>
                </a:solidFill>
              </a:rPr>
              <a:t>Highway Safety Program’s mission </a:t>
            </a:r>
            <a:r>
              <a:rPr lang="en-US" sz="3200" b="0" dirty="0">
                <a:solidFill>
                  <a:schemeClr val="tx2">
                    <a:lumMod val="75000"/>
                  </a:schemeClr>
                </a:solidFill>
              </a:rPr>
              <a:t>involves  </a:t>
            </a:r>
            <a:r>
              <a:rPr lang="en-US" sz="3200" b="0" dirty="0" smtClean="0">
                <a:solidFill>
                  <a:schemeClr val="tx2">
                    <a:lumMod val="75000"/>
                  </a:schemeClr>
                </a:solidFill>
              </a:rPr>
              <a:t>empowering </a:t>
            </a:r>
            <a:r>
              <a:rPr lang="en-US" sz="3200" b="0" dirty="0">
                <a:solidFill>
                  <a:schemeClr val="tx2">
                    <a:lumMod val="75000"/>
                  </a:schemeClr>
                </a:solidFill>
              </a:rPr>
              <a:t>community and independent traffic safety organizations with guidance and support with </a:t>
            </a:r>
            <a:r>
              <a:rPr lang="en-US" sz="3200" b="0" dirty="0" smtClean="0">
                <a:solidFill>
                  <a:schemeClr val="tx2">
                    <a:lumMod val="75000"/>
                  </a:schemeClr>
                </a:solidFill>
              </a:rPr>
              <a:t>project funding</a:t>
            </a:r>
            <a:r>
              <a:rPr lang="en-US" sz="3200" b="0" dirty="0">
                <a:solidFill>
                  <a:schemeClr val="tx2">
                    <a:lumMod val="75000"/>
                  </a:schemeClr>
                </a:solidFill>
              </a:rPr>
              <a:t>.</a:t>
            </a:r>
          </a:p>
        </p:txBody>
      </p:sp>
      <p:sp>
        <p:nvSpPr>
          <p:cNvPr id="6" name="TextBox 5"/>
          <p:cNvSpPr txBox="1"/>
          <p:nvPr/>
        </p:nvSpPr>
        <p:spPr>
          <a:xfrm>
            <a:off x="43732" y="685800"/>
            <a:ext cx="9122797" cy="923330"/>
          </a:xfrm>
          <a:prstGeom prst="rect">
            <a:avLst/>
          </a:prstGeom>
          <a:noFill/>
        </p:spPr>
        <p:txBody>
          <a:bodyPr wrap="square" rtlCol="0">
            <a:spAutoFit/>
          </a:bodyPr>
          <a:lstStyle/>
          <a:p>
            <a:pPr algn="ctr"/>
            <a:r>
              <a:rPr lang="en-US" sz="5400" b="0" dirty="0" smtClean="0">
                <a:gradFill>
                  <a:gsLst>
                    <a:gs pos="100000">
                      <a:schemeClr val="accent3">
                        <a:lumMod val="50000"/>
                      </a:schemeClr>
                    </a:gs>
                    <a:gs pos="0">
                      <a:srgbClr val="00B050">
                        <a:alpha val="92000"/>
                      </a:srgbClr>
                    </a:gs>
                    <a:gs pos="0">
                      <a:schemeClr val="accent1">
                        <a:tint val="44500"/>
                        <a:satMod val="160000"/>
                      </a:schemeClr>
                    </a:gs>
                    <a:gs pos="100000">
                      <a:schemeClr val="accent3">
                        <a:lumMod val="40000"/>
                        <a:lumOff val="60000"/>
                      </a:schemeClr>
                    </a:gs>
                    <a:gs pos="0">
                      <a:srgbClr val="00B050"/>
                    </a:gs>
                  </a:gsLst>
                  <a:lin ang="5400000" scaled="0"/>
                </a:gradFill>
                <a:latin typeface="Arial" panose="020B0604020202020204" pitchFamily="34" charset="0"/>
                <a:cs typeface="Arial" panose="020B0604020202020204" pitchFamily="34" charset="0"/>
              </a:rPr>
              <a:t>Strategy and Best Practices</a:t>
            </a:r>
            <a:endParaRPr lang="en-US" sz="5400" b="0" dirty="0">
              <a:gradFill>
                <a:gsLst>
                  <a:gs pos="97500">
                    <a:srgbClr val="F6AE1E"/>
                  </a:gs>
                  <a:gs pos="0">
                    <a:schemeClr val="accent3">
                      <a:lumMod val="50000"/>
                    </a:schemeClr>
                  </a:gs>
                  <a:gs pos="36000">
                    <a:srgbClr val="FFFF99"/>
                  </a:gs>
                  <a:gs pos="63000">
                    <a:srgbClr val="F6AE1E"/>
                  </a:gs>
                </a:gsLst>
                <a:lin ang="5400000" scaled="0"/>
              </a:gradFill>
            </a:endParaRPr>
          </a:p>
        </p:txBody>
      </p:sp>
    </p:spTree>
    <p:extLst>
      <p:ext uri="{BB962C8B-B14F-4D97-AF65-F5344CB8AC3E}">
        <p14:creationId xmlns:p14="http://schemas.microsoft.com/office/powerpoint/2010/main" val="354364195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a:xfrm>
            <a:off x="228600" y="228600"/>
            <a:ext cx="8839200" cy="1219200"/>
          </a:xfrm>
        </p:spPr>
        <p:txBody>
          <a:bodyPr>
            <a:normAutofit fontScale="90000"/>
          </a:bodyPr>
          <a:lstStyle/>
          <a:p>
            <a:r>
              <a:rPr lang="en-US" dirty="0" smtClean="0">
                <a:gradFill>
                  <a:gsLst>
                    <a:gs pos="100000">
                      <a:schemeClr val="accent3">
                        <a:lumMod val="50000"/>
                      </a:schemeClr>
                    </a:gs>
                    <a:gs pos="0">
                      <a:srgbClr val="00B050">
                        <a:alpha val="92000"/>
                      </a:srgbClr>
                    </a:gs>
                    <a:gs pos="0">
                      <a:schemeClr val="accent1">
                        <a:tint val="44500"/>
                        <a:satMod val="160000"/>
                      </a:schemeClr>
                    </a:gs>
                    <a:gs pos="100000">
                      <a:schemeClr val="accent3">
                        <a:lumMod val="40000"/>
                        <a:lumOff val="60000"/>
                      </a:schemeClr>
                    </a:gs>
                    <a:gs pos="0">
                      <a:srgbClr val="00B050"/>
                    </a:gs>
                  </a:gsLst>
                  <a:lin ang="5400000" scaled="0"/>
                </a:gradFill>
                <a:latin typeface="Arial" panose="020B0604020202020204" pitchFamily="34" charset="0"/>
                <a:cs typeface="Arial" panose="020B0604020202020204" pitchFamily="34" charset="0"/>
              </a:rPr>
              <a:t/>
            </a:r>
            <a:br>
              <a:rPr lang="en-US" dirty="0" smtClean="0">
                <a:gradFill>
                  <a:gsLst>
                    <a:gs pos="100000">
                      <a:schemeClr val="accent3">
                        <a:lumMod val="50000"/>
                      </a:schemeClr>
                    </a:gs>
                    <a:gs pos="0">
                      <a:srgbClr val="00B050">
                        <a:alpha val="92000"/>
                      </a:srgbClr>
                    </a:gs>
                    <a:gs pos="0">
                      <a:schemeClr val="accent1">
                        <a:tint val="44500"/>
                        <a:satMod val="160000"/>
                      </a:schemeClr>
                    </a:gs>
                    <a:gs pos="100000">
                      <a:schemeClr val="accent3">
                        <a:lumMod val="40000"/>
                        <a:lumOff val="60000"/>
                      </a:schemeClr>
                    </a:gs>
                    <a:gs pos="0">
                      <a:srgbClr val="00B050"/>
                    </a:gs>
                  </a:gsLst>
                  <a:lin ang="5400000" scaled="0"/>
                </a:gradFill>
                <a:latin typeface="Arial" panose="020B0604020202020204" pitchFamily="34" charset="0"/>
                <a:cs typeface="Arial" panose="020B0604020202020204" pitchFamily="34" charset="0"/>
              </a:rPr>
            </a:br>
            <a:r>
              <a:rPr lang="en-US" sz="4900" dirty="0" smtClean="0">
                <a:gradFill>
                  <a:gsLst>
                    <a:gs pos="100000">
                      <a:schemeClr val="accent3">
                        <a:lumMod val="50000"/>
                      </a:schemeClr>
                    </a:gs>
                    <a:gs pos="0">
                      <a:srgbClr val="00B050">
                        <a:alpha val="92000"/>
                      </a:srgbClr>
                    </a:gs>
                    <a:gs pos="0">
                      <a:schemeClr val="accent1">
                        <a:tint val="44500"/>
                        <a:satMod val="160000"/>
                      </a:schemeClr>
                    </a:gs>
                    <a:gs pos="100000">
                      <a:schemeClr val="accent3">
                        <a:lumMod val="40000"/>
                        <a:lumOff val="60000"/>
                      </a:schemeClr>
                    </a:gs>
                    <a:gs pos="0">
                      <a:srgbClr val="00B050"/>
                    </a:gs>
                  </a:gsLst>
                  <a:lin ang="5400000" scaled="0"/>
                </a:gradFill>
                <a:latin typeface="Arial" panose="020B0604020202020204" pitchFamily="34" charset="0"/>
                <a:cs typeface="Arial" panose="020B0604020202020204" pitchFamily="34" charset="0"/>
              </a:rPr>
              <a:t>Strategic Highway Safety Plan Critical Emphasis Areas</a:t>
            </a:r>
            <a:r>
              <a:rPr lang="en-US" dirty="0"/>
              <a:t/>
            </a:r>
            <a:br>
              <a:rPr lang="en-US" dirty="0"/>
            </a:br>
            <a:endParaRPr lang="en-US" sz="3600" b="1" dirty="0">
              <a:gradFill>
                <a:gsLst>
                  <a:gs pos="0">
                    <a:srgbClr val="FFFFB9"/>
                  </a:gs>
                  <a:gs pos="36000">
                    <a:srgbClr val="FFFF99"/>
                  </a:gs>
                  <a:gs pos="63000">
                    <a:srgbClr val="F6AE1E"/>
                  </a:gs>
                </a:gsLst>
                <a:lin ang="5400000" scaled="0"/>
              </a:gradFill>
              <a:latin typeface="+mn-lt"/>
            </a:endParaRPr>
          </a:p>
        </p:txBody>
      </p:sp>
      <p:sp>
        <p:nvSpPr>
          <p:cNvPr id="296963" name="Rectangle 3"/>
          <p:cNvSpPr>
            <a:spLocks noGrp="1" noChangeArrowheads="1"/>
          </p:cNvSpPr>
          <p:nvPr>
            <p:ph idx="1"/>
          </p:nvPr>
        </p:nvSpPr>
        <p:spPr>
          <a:xfrm>
            <a:off x="457200" y="2133600"/>
            <a:ext cx="8229600" cy="4495800"/>
          </a:xfrm>
        </p:spPr>
        <p:txBody>
          <a:bodyPr/>
          <a:lstStyle/>
          <a:p>
            <a:pPr marL="571500" indent="-571500">
              <a:buClr>
                <a:schemeClr val="tx2">
                  <a:lumMod val="75000"/>
                </a:schemeClr>
              </a:buClr>
              <a:buSzTx/>
              <a:buFont typeface="Wingdings" pitchFamily="2" charset="2"/>
              <a:buAutoNum type="arabicPeriod"/>
            </a:pPr>
            <a:r>
              <a:rPr lang="en-US" sz="2600" dirty="0">
                <a:solidFill>
                  <a:schemeClr val="tx2">
                    <a:lumMod val="75000"/>
                  </a:schemeClr>
                </a:solidFill>
                <a:latin typeface="Arial" panose="020B0604020202020204" pitchFamily="34" charset="0"/>
                <a:cs typeface="Arial" panose="020B0604020202020204" pitchFamily="34" charset="0"/>
              </a:rPr>
              <a:t>Keeping Vehicles on the Roadway &amp; Minimizing the Consequences of Leaving the Road</a:t>
            </a:r>
          </a:p>
          <a:p>
            <a:pPr marL="571500" indent="-571500">
              <a:buSzTx/>
              <a:buFont typeface="Wingdings" pitchFamily="2" charset="2"/>
              <a:buAutoNum type="arabicPeriod"/>
            </a:pPr>
            <a:r>
              <a:rPr lang="en-US" sz="2600" dirty="0">
                <a:solidFill>
                  <a:schemeClr val="tx2">
                    <a:lumMod val="75000"/>
                  </a:schemeClr>
                </a:solidFill>
                <a:latin typeface="Arial" panose="020B0604020202020204" pitchFamily="34" charset="0"/>
                <a:cs typeface="Arial" panose="020B0604020202020204" pitchFamily="34" charset="0"/>
              </a:rPr>
              <a:t>Improving Young Driver Safety</a:t>
            </a:r>
          </a:p>
          <a:p>
            <a:pPr marL="571500" indent="-571500">
              <a:buSzTx/>
              <a:buFont typeface="Wingdings" pitchFamily="2" charset="2"/>
              <a:buAutoNum type="arabicPeriod"/>
            </a:pPr>
            <a:r>
              <a:rPr lang="en-US" sz="2600" dirty="0">
                <a:solidFill>
                  <a:schemeClr val="tx2">
                    <a:lumMod val="75000"/>
                  </a:schemeClr>
                </a:solidFill>
                <a:latin typeface="Arial" panose="020B0604020202020204" pitchFamily="34" charset="0"/>
                <a:cs typeface="Arial" panose="020B0604020202020204" pitchFamily="34" charset="0"/>
              </a:rPr>
              <a:t>Improving the Design &amp; Operation of Highway Intersections</a:t>
            </a:r>
          </a:p>
          <a:p>
            <a:pPr marL="571500" indent="-571500">
              <a:buSzTx/>
              <a:buFont typeface="Wingdings" pitchFamily="2" charset="2"/>
              <a:buAutoNum type="arabicPeriod"/>
            </a:pPr>
            <a:r>
              <a:rPr lang="en-US" sz="2600" dirty="0">
                <a:solidFill>
                  <a:schemeClr val="tx2">
                    <a:lumMod val="75000"/>
                  </a:schemeClr>
                </a:solidFill>
                <a:latin typeface="Arial" panose="020B0604020202020204" pitchFamily="34" charset="0"/>
                <a:cs typeface="Arial" panose="020B0604020202020204" pitchFamily="34" charset="0"/>
              </a:rPr>
              <a:t>Increasing Safety Belt Use</a:t>
            </a:r>
          </a:p>
          <a:p>
            <a:pPr marL="571500" indent="-571500">
              <a:buSzTx/>
              <a:buFont typeface="Wingdings" pitchFamily="2" charset="2"/>
              <a:buAutoNum type="arabicPeriod"/>
            </a:pPr>
            <a:r>
              <a:rPr lang="en-US" sz="2600" dirty="0">
                <a:solidFill>
                  <a:schemeClr val="tx2">
                    <a:lumMod val="75000"/>
                  </a:schemeClr>
                </a:solidFill>
                <a:latin typeface="Arial" panose="020B0604020202020204" pitchFamily="34" charset="0"/>
                <a:cs typeface="Arial" panose="020B0604020202020204" pitchFamily="34" charset="0"/>
              </a:rPr>
              <a:t>Reducing Impaired Driving</a:t>
            </a:r>
          </a:p>
          <a:p>
            <a:pPr marL="571500" indent="-571500">
              <a:buSzTx/>
              <a:buFont typeface="Wingdings" pitchFamily="2" charset="2"/>
              <a:buAutoNum type="arabicPeriod"/>
            </a:pPr>
            <a:r>
              <a:rPr lang="en-US" sz="2600" dirty="0">
                <a:solidFill>
                  <a:schemeClr val="tx2">
                    <a:lumMod val="75000"/>
                  </a:schemeClr>
                </a:solidFill>
                <a:latin typeface="Arial" panose="020B0604020202020204" pitchFamily="34" charset="0"/>
                <a:cs typeface="Arial" panose="020B0604020202020204" pitchFamily="34" charset="0"/>
              </a:rPr>
              <a:t>Curbing Speeding and Aggressive Driving</a:t>
            </a:r>
          </a:p>
          <a:p>
            <a:pPr marL="571500" indent="-571500">
              <a:buSzTx/>
              <a:buFont typeface="Wingdings" pitchFamily="2" charset="2"/>
              <a:buAutoNum type="arabicPeriod"/>
            </a:pPr>
            <a:r>
              <a:rPr lang="en-US" sz="2600" dirty="0">
                <a:solidFill>
                  <a:schemeClr val="tx2">
                    <a:lumMod val="75000"/>
                  </a:schemeClr>
                </a:solidFill>
                <a:latin typeface="Arial" panose="020B0604020202020204" pitchFamily="34" charset="0"/>
                <a:cs typeface="Arial" panose="020B0604020202020204" pitchFamily="34" charset="0"/>
              </a:rPr>
              <a:t>Keeping Drivers Alert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6963">
                                            <p:txEl>
                                              <p:pRg st="0" end="0"/>
                                            </p:txEl>
                                          </p:spTgt>
                                        </p:tgtEl>
                                        <p:attrNameLst>
                                          <p:attrName>style.visibility</p:attrName>
                                        </p:attrNameLst>
                                      </p:cBhvr>
                                      <p:to>
                                        <p:strVal val="visible"/>
                                      </p:to>
                                    </p:set>
                                    <p:animEffect transition="in" filter="fade">
                                      <p:cBhvr>
                                        <p:cTn id="7" dur="1000"/>
                                        <p:tgtEl>
                                          <p:spTgt spid="296963">
                                            <p:txEl>
                                              <p:pRg st="0" end="0"/>
                                            </p:txEl>
                                          </p:spTgt>
                                        </p:tgtEl>
                                      </p:cBhvr>
                                    </p:animEffect>
                                    <p:anim calcmode="lin" valueType="num">
                                      <p:cBhvr>
                                        <p:cTn id="8" dur="1000" fill="hold"/>
                                        <p:tgtEl>
                                          <p:spTgt spid="29696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9696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96963">
                                            <p:txEl>
                                              <p:pRg st="1" end="1"/>
                                            </p:txEl>
                                          </p:spTgt>
                                        </p:tgtEl>
                                        <p:attrNameLst>
                                          <p:attrName>style.visibility</p:attrName>
                                        </p:attrNameLst>
                                      </p:cBhvr>
                                      <p:to>
                                        <p:strVal val="visible"/>
                                      </p:to>
                                    </p:set>
                                    <p:animEffect transition="in" filter="fade">
                                      <p:cBhvr>
                                        <p:cTn id="14" dur="1000"/>
                                        <p:tgtEl>
                                          <p:spTgt spid="296963">
                                            <p:txEl>
                                              <p:pRg st="1" end="1"/>
                                            </p:txEl>
                                          </p:spTgt>
                                        </p:tgtEl>
                                      </p:cBhvr>
                                    </p:animEffect>
                                    <p:anim calcmode="lin" valueType="num">
                                      <p:cBhvr>
                                        <p:cTn id="15" dur="1000" fill="hold"/>
                                        <p:tgtEl>
                                          <p:spTgt spid="29696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9696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96963">
                                            <p:txEl>
                                              <p:pRg st="2" end="2"/>
                                            </p:txEl>
                                          </p:spTgt>
                                        </p:tgtEl>
                                        <p:attrNameLst>
                                          <p:attrName>style.visibility</p:attrName>
                                        </p:attrNameLst>
                                      </p:cBhvr>
                                      <p:to>
                                        <p:strVal val="visible"/>
                                      </p:to>
                                    </p:set>
                                    <p:animEffect transition="in" filter="fade">
                                      <p:cBhvr>
                                        <p:cTn id="21" dur="1000"/>
                                        <p:tgtEl>
                                          <p:spTgt spid="296963">
                                            <p:txEl>
                                              <p:pRg st="2" end="2"/>
                                            </p:txEl>
                                          </p:spTgt>
                                        </p:tgtEl>
                                      </p:cBhvr>
                                    </p:animEffect>
                                    <p:anim calcmode="lin" valueType="num">
                                      <p:cBhvr>
                                        <p:cTn id="22" dur="1000" fill="hold"/>
                                        <p:tgtEl>
                                          <p:spTgt spid="29696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9696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96963">
                                            <p:txEl>
                                              <p:pRg st="3" end="3"/>
                                            </p:txEl>
                                          </p:spTgt>
                                        </p:tgtEl>
                                        <p:attrNameLst>
                                          <p:attrName>style.visibility</p:attrName>
                                        </p:attrNameLst>
                                      </p:cBhvr>
                                      <p:to>
                                        <p:strVal val="visible"/>
                                      </p:to>
                                    </p:set>
                                    <p:animEffect transition="in" filter="fade">
                                      <p:cBhvr>
                                        <p:cTn id="28" dur="1000"/>
                                        <p:tgtEl>
                                          <p:spTgt spid="296963">
                                            <p:txEl>
                                              <p:pRg st="3" end="3"/>
                                            </p:txEl>
                                          </p:spTgt>
                                        </p:tgtEl>
                                      </p:cBhvr>
                                    </p:animEffect>
                                    <p:anim calcmode="lin" valueType="num">
                                      <p:cBhvr>
                                        <p:cTn id="29" dur="1000" fill="hold"/>
                                        <p:tgtEl>
                                          <p:spTgt spid="29696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9696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96963">
                                            <p:txEl>
                                              <p:pRg st="4" end="4"/>
                                            </p:txEl>
                                          </p:spTgt>
                                        </p:tgtEl>
                                        <p:attrNameLst>
                                          <p:attrName>style.visibility</p:attrName>
                                        </p:attrNameLst>
                                      </p:cBhvr>
                                      <p:to>
                                        <p:strVal val="visible"/>
                                      </p:to>
                                    </p:set>
                                    <p:animEffect transition="in" filter="fade">
                                      <p:cBhvr>
                                        <p:cTn id="35" dur="1000"/>
                                        <p:tgtEl>
                                          <p:spTgt spid="296963">
                                            <p:txEl>
                                              <p:pRg st="4" end="4"/>
                                            </p:txEl>
                                          </p:spTgt>
                                        </p:tgtEl>
                                      </p:cBhvr>
                                    </p:animEffect>
                                    <p:anim calcmode="lin" valueType="num">
                                      <p:cBhvr>
                                        <p:cTn id="36" dur="1000" fill="hold"/>
                                        <p:tgtEl>
                                          <p:spTgt spid="29696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9696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96963">
                                            <p:txEl>
                                              <p:pRg st="5" end="5"/>
                                            </p:txEl>
                                          </p:spTgt>
                                        </p:tgtEl>
                                        <p:attrNameLst>
                                          <p:attrName>style.visibility</p:attrName>
                                        </p:attrNameLst>
                                      </p:cBhvr>
                                      <p:to>
                                        <p:strVal val="visible"/>
                                      </p:to>
                                    </p:set>
                                    <p:animEffect transition="in" filter="fade">
                                      <p:cBhvr>
                                        <p:cTn id="42" dur="1000"/>
                                        <p:tgtEl>
                                          <p:spTgt spid="296963">
                                            <p:txEl>
                                              <p:pRg st="5" end="5"/>
                                            </p:txEl>
                                          </p:spTgt>
                                        </p:tgtEl>
                                      </p:cBhvr>
                                    </p:animEffect>
                                    <p:anim calcmode="lin" valueType="num">
                                      <p:cBhvr>
                                        <p:cTn id="43" dur="1000" fill="hold"/>
                                        <p:tgtEl>
                                          <p:spTgt spid="29696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9696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96963">
                                            <p:txEl>
                                              <p:pRg st="6" end="6"/>
                                            </p:txEl>
                                          </p:spTgt>
                                        </p:tgtEl>
                                        <p:attrNameLst>
                                          <p:attrName>style.visibility</p:attrName>
                                        </p:attrNameLst>
                                      </p:cBhvr>
                                      <p:to>
                                        <p:strVal val="visible"/>
                                      </p:to>
                                    </p:set>
                                    <p:animEffect transition="in" filter="fade">
                                      <p:cBhvr>
                                        <p:cTn id="49" dur="1000"/>
                                        <p:tgtEl>
                                          <p:spTgt spid="296963">
                                            <p:txEl>
                                              <p:pRg st="6" end="6"/>
                                            </p:txEl>
                                          </p:spTgt>
                                        </p:tgtEl>
                                      </p:cBhvr>
                                    </p:animEffect>
                                    <p:anim calcmode="lin" valueType="num">
                                      <p:cBhvr>
                                        <p:cTn id="50" dur="1000" fill="hold"/>
                                        <p:tgtEl>
                                          <p:spTgt spid="29696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9696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2819400"/>
            <a:ext cx="7604759" cy="3237322"/>
          </a:xfrm>
        </p:spPr>
        <p:txBody>
          <a:bodyPr>
            <a:noAutofit/>
          </a:bodyPr>
          <a:lstStyle/>
          <a:p>
            <a:pPr marL="514350" indent="-514350" algn="l">
              <a:buClr>
                <a:schemeClr val="tx2">
                  <a:lumMod val="75000"/>
                </a:schemeClr>
              </a:buClr>
              <a:buAutoNum type="arabicPeriod"/>
            </a:pPr>
            <a:r>
              <a:rPr lang="en-US" dirty="0" smtClean="0">
                <a:solidFill>
                  <a:schemeClr val="tx2">
                    <a:lumMod val="75000"/>
                  </a:schemeClr>
                </a:solidFill>
                <a:latin typeface="Arial" panose="020B0604020202020204" pitchFamily="34" charset="0"/>
                <a:cs typeface="Arial" panose="020B0604020202020204" pitchFamily="34" charset="0"/>
              </a:rPr>
              <a:t>Occupant Protection Grants Program 	</a:t>
            </a:r>
          </a:p>
          <a:p>
            <a:pPr algn="l">
              <a:buClr>
                <a:schemeClr val="tx2">
                  <a:lumMod val="75000"/>
                </a:schemeClr>
              </a:buClr>
            </a:pPr>
            <a:endParaRPr lang="en-US" sz="1400" dirty="0" smtClean="0">
              <a:solidFill>
                <a:schemeClr val="tx2">
                  <a:lumMod val="75000"/>
                </a:schemeClr>
              </a:solidFill>
              <a:latin typeface="Arial" panose="020B0604020202020204" pitchFamily="34" charset="0"/>
              <a:cs typeface="Arial" panose="020B0604020202020204" pitchFamily="34" charset="0"/>
            </a:endParaRPr>
          </a:p>
          <a:p>
            <a:pPr algn="l">
              <a:buClr>
                <a:schemeClr val="tx2">
                  <a:lumMod val="75000"/>
                </a:schemeClr>
              </a:buClr>
            </a:pPr>
            <a:r>
              <a:rPr lang="en-US" dirty="0" smtClean="0">
                <a:solidFill>
                  <a:schemeClr val="tx2">
                    <a:lumMod val="75000"/>
                  </a:schemeClr>
                </a:solidFill>
                <a:latin typeface="Arial" panose="020B0604020202020204" pitchFamily="34" charset="0"/>
                <a:cs typeface="Arial" panose="020B0604020202020204" pitchFamily="34" charset="0"/>
              </a:rPr>
              <a:t>2. DUI Enforcement Grants</a:t>
            </a:r>
          </a:p>
          <a:p>
            <a:pPr algn="l">
              <a:buClr>
                <a:schemeClr val="tx2">
                  <a:lumMod val="50000"/>
                </a:schemeClr>
              </a:buClr>
            </a:pPr>
            <a:endParaRPr lang="en-US" sz="1400" dirty="0" smtClean="0">
              <a:solidFill>
                <a:schemeClr val="tx2">
                  <a:lumMod val="75000"/>
                </a:schemeClr>
              </a:solidFill>
              <a:latin typeface="Arial" panose="020B0604020202020204" pitchFamily="34" charset="0"/>
              <a:cs typeface="Arial" panose="020B0604020202020204" pitchFamily="34" charset="0"/>
            </a:endParaRPr>
          </a:p>
          <a:p>
            <a:pPr algn="l">
              <a:buClr>
                <a:srgbClr val="C00000"/>
              </a:buClr>
            </a:pPr>
            <a:r>
              <a:rPr lang="en-US" dirty="0" smtClean="0">
                <a:solidFill>
                  <a:schemeClr val="tx2">
                    <a:lumMod val="75000"/>
                  </a:schemeClr>
                </a:solidFill>
                <a:latin typeface="Arial" panose="020B0604020202020204" pitchFamily="34" charset="0"/>
                <a:cs typeface="Arial" panose="020B0604020202020204" pitchFamily="34" charset="0"/>
              </a:rPr>
              <a:t>3. Equipment Grants Program</a:t>
            </a:r>
            <a:endParaRPr lang="en-US" dirty="0">
              <a:solidFill>
                <a:schemeClr val="tx2">
                  <a:lumMod val="75000"/>
                </a:schemeClr>
              </a:solidFill>
              <a:latin typeface="Arial" panose="020B0604020202020204" pitchFamily="34" charset="0"/>
              <a:cs typeface="Arial" panose="020B0604020202020204" pitchFamily="34" charset="0"/>
            </a:endParaRPr>
          </a:p>
        </p:txBody>
      </p:sp>
      <p:sp>
        <p:nvSpPr>
          <p:cNvPr id="4" name="Title 1"/>
          <p:cNvSpPr txBox="1">
            <a:spLocks/>
          </p:cNvSpPr>
          <p:nvPr/>
        </p:nvSpPr>
        <p:spPr>
          <a:xfrm>
            <a:off x="990600" y="381000"/>
            <a:ext cx="7528560" cy="1600200"/>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fontAlgn="auto">
              <a:spcAft>
                <a:spcPts val="0"/>
              </a:spcAft>
            </a:pPr>
            <a:r>
              <a:rPr lang="en-US" sz="3200" b="0" dirty="0" smtClean="0">
                <a:gradFill>
                  <a:gsLst>
                    <a:gs pos="100000">
                      <a:schemeClr val="accent3">
                        <a:lumMod val="50000"/>
                      </a:schemeClr>
                    </a:gs>
                    <a:gs pos="0">
                      <a:srgbClr val="00B050">
                        <a:alpha val="92000"/>
                      </a:srgbClr>
                    </a:gs>
                    <a:gs pos="0">
                      <a:schemeClr val="accent1">
                        <a:tint val="44500"/>
                        <a:satMod val="160000"/>
                      </a:schemeClr>
                    </a:gs>
                    <a:gs pos="100000">
                      <a:schemeClr val="accent3">
                        <a:lumMod val="40000"/>
                        <a:lumOff val="60000"/>
                      </a:schemeClr>
                    </a:gs>
                    <a:gs pos="0">
                      <a:srgbClr val="00B050"/>
                    </a:gs>
                  </a:gsLst>
                  <a:lin ang="5400000" scaled="0"/>
                </a:gradFill>
                <a:latin typeface="Arial" panose="020B0604020202020204" pitchFamily="34" charset="0"/>
                <a:cs typeface="Arial" panose="020B0604020202020204" pitchFamily="34" charset="0"/>
              </a:rPr>
              <a:t> </a:t>
            </a:r>
            <a:r>
              <a:rPr lang="en-US" sz="5400" b="0" dirty="0" smtClean="0">
                <a:gradFill>
                  <a:gsLst>
                    <a:gs pos="100000">
                      <a:schemeClr val="accent3">
                        <a:lumMod val="50000"/>
                      </a:schemeClr>
                    </a:gs>
                    <a:gs pos="0">
                      <a:srgbClr val="00B050">
                        <a:alpha val="92000"/>
                      </a:srgbClr>
                    </a:gs>
                    <a:gs pos="0">
                      <a:schemeClr val="accent1">
                        <a:tint val="44500"/>
                        <a:satMod val="160000"/>
                      </a:schemeClr>
                    </a:gs>
                    <a:gs pos="100000">
                      <a:schemeClr val="accent3">
                        <a:lumMod val="40000"/>
                        <a:lumOff val="60000"/>
                      </a:schemeClr>
                    </a:gs>
                    <a:gs pos="0">
                      <a:srgbClr val="00B050"/>
                    </a:gs>
                  </a:gsLst>
                  <a:lin ang="5400000" scaled="0"/>
                </a:gradFill>
                <a:latin typeface="Arial" panose="020B0604020202020204" pitchFamily="34" charset="0"/>
                <a:cs typeface="Arial" panose="020B0604020202020204" pitchFamily="34" charset="0"/>
              </a:rPr>
              <a:t>Three Types of Grants for Law Enforcement</a:t>
            </a:r>
            <a:endParaRPr lang="en-US" sz="5400" b="0" dirty="0">
              <a:solidFill>
                <a:schemeClr val="accent1">
                  <a:lumMod val="40000"/>
                  <a:lumOff val="6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9784779"/>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382000" cy="664797"/>
          </a:xfrm>
        </p:spPr>
        <p:txBody>
          <a:bodyPr>
            <a:noAutofit/>
          </a:bodyPr>
          <a:lstStyle/>
          <a:p>
            <a:r>
              <a:rPr lang="en-US" dirty="0" smtClean="0">
                <a:gradFill>
                  <a:gsLst>
                    <a:gs pos="100000">
                      <a:schemeClr val="accent3">
                        <a:lumMod val="50000"/>
                      </a:schemeClr>
                    </a:gs>
                    <a:gs pos="0">
                      <a:srgbClr val="00B050">
                        <a:alpha val="92000"/>
                      </a:srgbClr>
                    </a:gs>
                    <a:gs pos="0">
                      <a:schemeClr val="accent1">
                        <a:tint val="44500"/>
                        <a:satMod val="160000"/>
                      </a:schemeClr>
                    </a:gs>
                    <a:gs pos="100000">
                      <a:schemeClr val="accent3">
                        <a:lumMod val="40000"/>
                        <a:lumOff val="60000"/>
                      </a:schemeClr>
                    </a:gs>
                    <a:gs pos="0">
                      <a:srgbClr val="00B050"/>
                    </a:gs>
                  </a:gsLst>
                  <a:lin ang="5400000" scaled="0"/>
                </a:gradFill>
                <a:latin typeface="Arial" panose="020B0604020202020204" pitchFamily="34" charset="0"/>
                <a:cs typeface="Arial" panose="020B0604020202020204" pitchFamily="34" charset="0"/>
              </a:rPr>
              <a:t>Occupant Protection Grants</a:t>
            </a:r>
            <a:endParaRPr lang="en-US" b="1" dirty="0">
              <a:gradFill>
                <a:gsLst>
                  <a:gs pos="0">
                    <a:srgbClr val="FFFFB9"/>
                  </a:gs>
                  <a:gs pos="36000">
                    <a:srgbClr val="FFFF99"/>
                  </a:gs>
                  <a:gs pos="63000">
                    <a:srgbClr val="F6AE1E"/>
                  </a:gs>
                </a:gsLst>
                <a:lin ang="5400000" scaled="0"/>
              </a:gradFill>
              <a:latin typeface="+mn-lt"/>
            </a:endParaRPr>
          </a:p>
        </p:txBody>
      </p:sp>
      <p:sp>
        <p:nvSpPr>
          <p:cNvPr id="3" name="Content Placeholder 2"/>
          <p:cNvSpPr>
            <a:spLocks noGrp="1"/>
          </p:cNvSpPr>
          <p:nvPr>
            <p:ph idx="1"/>
          </p:nvPr>
        </p:nvSpPr>
        <p:spPr>
          <a:xfrm>
            <a:off x="438839" y="1676400"/>
            <a:ext cx="8229600" cy="4267199"/>
          </a:xfrm>
        </p:spPr>
        <p:txBody>
          <a:bodyPr>
            <a:normAutofit lnSpcReduction="10000"/>
          </a:bodyPr>
          <a:lstStyle/>
          <a:p>
            <a:pPr marL="342900" lvl="1" indent="0">
              <a:buNone/>
            </a:pPr>
            <a:r>
              <a:rPr lang="en-US" sz="2600" dirty="0" smtClean="0">
                <a:solidFill>
                  <a:schemeClr val="tx2">
                    <a:lumMod val="75000"/>
                  </a:schemeClr>
                </a:solidFill>
                <a:latin typeface="Arial" panose="020B0604020202020204" pitchFamily="34" charset="0"/>
                <a:cs typeface="Arial" panose="020B0604020202020204" pitchFamily="34" charset="0"/>
              </a:rPr>
              <a:t>This </a:t>
            </a:r>
            <a:r>
              <a:rPr lang="en-US" sz="2600" dirty="0">
                <a:solidFill>
                  <a:schemeClr val="tx2">
                    <a:lumMod val="75000"/>
                  </a:schemeClr>
                </a:solidFill>
                <a:latin typeface="Arial" panose="020B0604020202020204" pitchFamily="34" charset="0"/>
                <a:cs typeface="Arial" panose="020B0604020202020204" pitchFamily="34" charset="0"/>
              </a:rPr>
              <a:t>program </a:t>
            </a:r>
            <a:r>
              <a:rPr lang="en-US" sz="2600" dirty="0" smtClean="0">
                <a:solidFill>
                  <a:schemeClr val="tx2">
                    <a:lumMod val="75000"/>
                  </a:schemeClr>
                </a:solidFill>
                <a:latin typeface="Arial" panose="020B0604020202020204" pitchFamily="34" charset="0"/>
                <a:cs typeface="Arial" panose="020B0604020202020204" pitchFamily="34" charset="0"/>
              </a:rPr>
              <a:t>provides </a:t>
            </a:r>
            <a:r>
              <a:rPr lang="en-US" sz="2600" dirty="0">
                <a:solidFill>
                  <a:schemeClr val="tx2">
                    <a:lumMod val="75000"/>
                  </a:schemeClr>
                </a:solidFill>
                <a:latin typeface="Arial" panose="020B0604020202020204" pitchFamily="34" charset="0"/>
                <a:cs typeface="Arial" panose="020B0604020202020204" pitchFamily="34" charset="0"/>
              </a:rPr>
              <a:t>incentive grants to encourage states to adopt and implement effective programs to reduce highway deaths and injuries resulting from individuals riding unrestrained or improperly restrained in motor vehicles</a:t>
            </a:r>
            <a:r>
              <a:rPr lang="en-US" sz="2600" dirty="0" smtClean="0">
                <a:solidFill>
                  <a:schemeClr val="tx2">
                    <a:lumMod val="75000"/>
                  </a:schemeClr>
                </a:solidFill>
                <a:latin typeface="Arial" panose="020B0604020202020204" pitchFamily="34" charset="0"/>
                <a:cs typeface="Arial" panose="020B0604020202020204" pitchFamily="34" charset="0"/>
              </a:rPr>
              <a:t>. Areas for activities include:</a:t>
            </a:r>
          </a:p>
          <a:p>
            <a:pPr lvl="2" indent="-287338">
              <a:buClr>
                <a:schemeClr val="tx2">
                  <a:lumMod val="75000"/>
                </a:schemeClr>
              </a:buClr>
              <a:buFont typeface="Calibri" panose="020F0502020204030204" pitchFamily="34" charset="0"/>
              <a:buChar char="•"/>
            </a:pPr>
            <a:r>
              <a:rPr lang="en-US" dirty="0">
                <a:solidFill>
                  <a:schemeClr val="tx2">
                    <a:lumMod val="75000"/>
                  </a:schemeClr>
                </a:solidFill>
              </a:rPr>
              <a:t>Aggressive Driving  </a:t>
            </a:r>
          </a:p>
          <a:p>
            <a:pPr lvl="2" indent="-287338">
              <a:buClr>
                <a:schemeClr val="tx2">
                  <a:lumMod val="75000"/>
                </a:schemeClr>
              </a:buClr>
              <a:buFont typeface="Calibri" panose="020F0502020204030204" pitchFamily="34" charset="0"/>
              <a:buChar char="•"/>
            </a:pPr>
            <a:r>
              <a:rPr lang="en-US" dirty="0">
                <a:solidFill>
                  <a:schemeClr val="tx2">
                    <a:lumMod val="75000"/>
                  </a:schemeClr>
                </a:solidFill>
              </a:rPr>
              <a:t>Speeding</a:t>
            </a:r>
          </a:p>
          <a:p>
            <a:pPr lvl="2" indent="-287338">
              <a:buClr>
                <a:schemeClr val="tx2">
                  <a:lumMod val="75000"/>
                </a:schemeClr>
              </a:buClr>
              <a:buFont typeface="Calibri" panose="020F0502020204030204" pitchFamily="34" charset="0"/>
              <a:buChar char="•"/>
            </a:pPr>
            <a:r>
              <a:rPr lang="en-US" dirty="0">
                <a:solidFill>
                  <a:schemeClr val="tx2">
                    <a:lumMod val="75000"/>
                  </a:schemeClr>
                </a:solidFill>
              </a:rPr>
              <a:t>Distracted Driving</a:t>
            </a:r>
          </a:p>
          <a:p>
            <a:pPr lvl="2" indent="-287338">
              <a:buClr>
                <a:schemeClr val="tx2">
                  <a:lumMod val="75000"/>
                </a:schemeClr>
              </a:buClr>
              <a:buFont typeface="Calibri" panose="020F0502020204030204" pitchFamily="34" charset="0"/>
              <a:buChar char="•"/>
            </a:pPr>
            <a:r>
              <a:rPr lang="en-US" dirty="0">
                <a:solidFill>
                  <a:schemeClr val="tx2">
                    <a:lumMod val="75000"/>
                  </a:schemeClr>
                </a:solidFill>
              </a:rPr>
              <a:t>Driving Unbelted </a:t>
            </a:r>
          </a:p>
          <a:p>
            <a:pPr lvl="2" indent="-287338">
              <a:buClr>
                <a:schemeClr val="tx2">
                  <a:lumMod val="75000"/>
                </a:schemeClr>
              </a:buClr>
              <a:buFont typeface="Calibri" panose="020F0502020204030204" pitchFamily="34" charset="0"/>
              <a:buChar char="•"/>
            </a:pPr>
            <a:r>
              <a:rPr lang="en-US" dirty="0">
                <a:solidFill>
                  <a:schemeClr val="tx2">
                    <a:lumMod val="75000"/>
                  </a:schemeClr>
                </a:solidFill>
              </a:rPr>
              <a:t>Child Restraint Misuse</a:t>
            </a:r>
          </a:p>
          <a:p>
            <a:pPr marL="342900" lvl="1" indent="0">
              <a:buNone/>
            </a:pPr>
            <a:endParaRPr lang="en-US" sz="2600" dirty="0" smtClean="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8814579"/>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a:xfrm>
            <a:off x="228600" y="533400"/>
            <a:ext cx="8686799" cy="1295400"/>
          </a:xfrm>
        </p:spPr>
        <p:txBody>
          <a:bodyPr>
            <a:noAutofit/>
          </a:bodyPr>
          <a:lstStyle/>
          <a:p>
            <a:r>
              <a:rPr lang="en-US" sz="4100" dirty="0" smtClean="0">
                <a:gradFill>
                  <a:gsLst>
                    <a:gs pos="100000">
                      <a:schemeClr val="accent3">
                        <a:lumMod val="50000"/>
                      </a:schemeClr>
                    </a:gs>
                    <a:gs pos="0">
                      <a:srgbClr val="00B050">
                        <a:alpha val="92000"/>
                      </a:srgbClr>
                    </a:gs>
                    <a:gs pos="0">
                      <a:schemeClr val="accent1">
                        <a:tint val="44500"/>
                        <a:satMod val="160000"/>
                      </a:schemeClr>
                    </a:gs>
                    <a:gs pos="100000">
                      <a:schemeClr val="accent3">
                        <a:lumMod val="40000"/>
                        <a:lumOff val="60000"/>
                      </a:schemeClr>
                    </a:gs>
                    <a:gs pos="0">
                      <a:srgbClr val="00B050"/>
                    </a:gs>
                  </a:gsLst>
                  <a:lin ang="5400000" scaled="0"/>
                </a:gradFill>
                <a:latin typeface="Arial" panose="020B0604020202020204" pitchFamily="34" charset="0"/>
                <a:cs typeface="Arial" panose="020B0604020202020204" pitchFamily="34" charset="0"/>
              </a:rPr>
              <a:t>DUI Enforcement </a:t>
            </a:r>
            <a:br>
              <a:rPr lang="en-US" sz="4100" dirty="0" smtClean="0">
                <a:gradFill>
                  <a:gsLst>
                    <a:gs pos="100000">
                      <a:schemeClr val="accent3">
                        <a:lumMod val="50000"/>
                      </a:schemeClr>
                    </a:gs>
                    <a:gs pos="0">
                      <a:srgbClr val="00B050">
                        <a:alpha val="92000"/>
                      </a:srgbClr>
                    </a:gs>
                    <a:gs pos="0">
                      <a:schemeClr val="accent1">
                        <a:tint val="44500"/>
                        <a:satMod val="160000"/>
                      </a:schemeClr>
                    </a:gs>
                    <a:gs pos="100000">
                      <a:schemeClr val="accent3">
                        <a:lumMod val="40000"/>
                        <a:lumOff val="60000"/>
                      </a:schemeClr>
                    </a:gs>
                    <a:gs pos="0">
                      <a:srgbClr val="00B050"/>
                    </a:gs>
                  </a:gsLst>
                  <a:lin ang="5400000" scaled="0"/>
                </a:gradFill>
                <a:latin typeface="Arial" panose="020B0604020202020204" pitchFamily="34" charset="0"/>
                <a:cs typeface="Arial" panose="020B0604020202020204" pitchFamily="34" charset="0"/>
              </a:rPr>
            </a:br>
            <a:r>
              <a:rPr lang="en-US" sz="4100" dirty="0" smtClean="0">
                <a:gradFill>
                  <a:gsLst>
                    <a:gs pos="100000">
                      <a:schemeClr val="accent3">
                        <a:lumMod val="50000"/>
                      </a:schemeClr>
                    </a:gs>
                    <a:gs pos="0">
                      <a:srgbClr val="00B050">
                        <a:alpha val="92000"/>
                      </a:srgbClr>
                    </a:gs>
                    <a:gs pos="0">
                      <a:schemeClr val="accent1">
                        <a:tint val="44500"/>
                        <a:satMod val="160000"/>
                      </a:schemeClr>
                    </a:gs>
                    <a:gs pos="100000">
                      <a:schemeClr val="accent3">
                        <a:lumMod val="40000"/>
                        <a:lumOff val="60000"/>
                      </a:schemeClr>
                    </a:gs>
                    <a:gs pos="0">
                      <a:srgbClr val="00B050"/>
                    </a:gs>
                  </a:gsLst>
                  <a:lin ang="5400000" scaled="0"/>
                </a:gradFill>
                <a:latin typeface="Arial" panose="020B0604020202020204" pitchFamily="34" charset="0"/>
                <a:cs typeface="Arial" panose="020B0604020202020204" pitchFamily="34" charset="0"/>
              </a:rPr>
              <a:t>Grants Program</a:t>
            </a:r>
            <a:endParaRPr lang="en-US" sz="4100" b="1" dirty="0">
              <a:gradFill>
                <a:gsLst>
                  <a:gs pos="0">
                    <a:srgbClr val="FFFFB9"/>
                  </a:gs>
                  <a:gs pos="36000">
                    <a:srgbClr val="FFFF99"/>
                  </a:gs>
                  <a:gs pos="63000">
                    <a:srgbClr val="F6AE1E"/>
                  </a:gs>
                </a:gsLst>
                <a:lin ang="5400000" scaled="0"/>
              </a:gradFill>
              <a:latin typeface="+mn-lt"/>
            </a:endParaRPr>
          </a:p>
        </p:txBody>
      </p:sp>
      <p:sp>
        <p:nvSpPr>
          <p:cNvPr id="294915" name="Rectangle 3"/>
          <p:cNvSpPr>
            <a:spLocks noGrp="1" noChangeArrowheads="1"/>
          </p:cNvSpPr>
          <p:nvPr>
            <p:ph idx="1"/>
          </p:nvPr>
        </p:nvSpPr>
        <p:spPr>
          <a:xfrm>
            <a:off x="762000" y="2057400"/>
            <a:ext cx="7924800" cy="2971799"/>
          </a:xfrm>
        </p:spPr>
        <p:txBody>
          <a:bodyPr>
            <a:noAutofit/>
          </a:bodyPr>
          <a:lstStyle/>
          <a:p>
            <a:pPr marL="0" indent="0">
              <a:buNone/>
            </a:pPr>
            <a:r>
              <a:rPr lang="en-US" sz="2800" b="1" dirty="0">
                <a:solidFill>
                  <a:schemeClr val="tx2">
                    <a:lumMod val="75000"/>
                  </a:schemeClr>
                </a:solidFill>
                <a:latin typeface="Arial" panose="020B0604020202020204" pitchFamily="34" charset="0"/>
                <a:cs typeface="Arial" panose="020B0604020202020204" pitchFamily="34" charset="0"/>
              </a:rPr>
              <a:t>Purpose</a:t>
            </a:r>
          </a:p>
          <a:p>
            <a:pPr marL="0" indent="0">
              <a:buNone/>
            </a:pPr>
            <a:r>
              <a:rPr lang="en-US" sz="2800" dirty="0">
                <a:solidFill>
                  <a:schemeClr val="tx2">
                    <a:lumMod val="75000"/>
                  </a:schemeClr>
                </a:solidFill>
                <a:latin typeface="Arial" panose="020B0604020202020204" pitchFamily="34" charset="0"/>
                <a:cs typeface="Arial" panose="020B0604020202020204" pitchFamily="34" charset="0"/>
              </a:rPr>
              <a:t>This program provided incentive grants to states that implemented effective programs to reduce traffic safety problems resulting from impaired driving</a:t>
            </a:r>
            <a:r>
              <a:rPr lang="en-US" sz="2800" dirty="0" smtClean="0">
                <a:solidFill>
                  <a:schemeClr val="tx2">
                    <a:lumMod val="75000"/>
                  </a:schemeClr>
                </a:solidFill>
                <a:latin typeface="Arial" panose="020B0604020202020204" pitchFamily="34" charset="0"/>
                <a:cs typeface="Arial" panose="020B0604020202020204" pitchFamily="34" charset="0"/>
              </a:rPr>
              <a:t>.</a:t>
            </a:r>
          </a:p>
          <a:p>
            <a:pPr marL="0" indent="0">
              <a:buNone/>
            </a:pPr>
            <a:endParaRPr lang="en-US" sz="2800" dirty="0" smtClean="0">
              <a:solidFill>
                <a:schemeClr val="tx2">
                  <a:lumMod val="75000"/>
                </a:schemeClr>
              </a:solidFill>
              <a:latin typeface="Arial" panose="020B0604020202020204" pitchFamily="34" charset="0"/>
              <a:cs typeface="Arial" panose="020B0604020202020204" pitchFamily="34" charset="0"/>
            </a:endParaRPr>
          </a:p>
          <a:p>
            <a:pPr marL="0" indent="0">
              <a:buFont typeface="Wingdings" pitchFamily="2" charset="2"/>
              <a:buNone/>
            </a:pPr>
            <a:r>
              <a:rPr lang="en-US" sz="2800" dirty="0" smtClean="0">
                <a:solidFill>
                  <a:schemeClr val="tx2">
                    <a:lumMod val="75000"/>
                  </a:schemeClr>
                </a:solidFill>
                <a:latin typeface="Arial" panose="020B0604020202020204" pitchFamily="34" charset="0"/>
                <a:cs typeface="Arial" panose="020B0604020202020204" pitchFamily="34" charset="0"/>
              </a:rPr>
              <a:t>To </a:t>
            </a:r>
            <a:r>
              <a:rPr lang="en-US" sz="2800" dirty="0">
                <a:solidFill>
                  <a:schemeClr val="tx2">
                    <a:lumMod val="75000"/>
                  </a:schemeClr>
                </a:solidFill>
                <a:latin typeface="Arial" panose="020B0604020202020204" pitchFamily="34" charset="0"/>
                <a:cs typeface="Arial" panose="020B0604020202020204" pitchFamily="34" charset="0"/>
              </a:rPr>
              <a:t>reduce </a:t>
            </a:r>
            <a:r>
              <a:rPr lang="en-US" sz="2800" dirty="0" smtClean="0">
                <a:solidFill>
                  <a:schemeClr val="tx2">
                    <a:lumMod val="75000"/>
                  </a:schemeClr>
                </a:solidFill>
                <a:latin typeface="Arial" panose="020B0604020202020204" pitchFamily="34" charset="0"/>
                <a:cs typeface="Arial" panose="020B0604020202020204" pitchFamily="34" charset="0"/>
              </a:rPr>
              <a:t>alcohol and/or drug impaired driving </a:t>
            </a:r>
            <a:r>
              <a:rPr lang="en-US" sz="2800" dirty="0">
                <a:solidFill>
                  <a:schemeClr val="tx2">
                    <a:lumMod val="75000"/>
                  </a:schemeClr>
                </a:solidFill>
                <a:latin typeface="Arial" panose="020B0604020202020204" pitchFamily="34" charset="0"/>
                <a:cs typeface="Arial" panose="020B0604020202020204" pitchFamily="34" charset="0"/>
              </a:rPr>
              <a:t>and diminish its consequences in Vermont.</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10600" cy="990600"/>
          </a:xfrm>
        </p:spPr>
        <p:txBody>
          <a:bodyPr>
            <a:noAutofit/>
          </a:bodyPr>
          <a:lstStyle/>
          <a:p>
            <a:r>
              <a:rPr lang="en-US" sz="4800" dirty="0" smtClean="0">
                <a:gradFill>
                  <a:gsLst>
                    <a:gs pos="100000">
                      <a:schemeClr val="accent3">
                        <a:lumMod val="50000"/>
                      </a:schemeClr>
                    </a:gs>
                    <a:gs pos="0">
                      <a:srgbClr val="00B050">
                        <a:alpha val="92000"/>
                      </a:srgbClr>
                    </a:gs>
                    <a:gs pos="0">
                      <a:schemeClr val="accent1">
                        <a:tint val="44500"/>
                        <a:satMod val="160000"/>
                      </a:schemeClr>
                    </a:gs>
                    <a:gs pos="100000">
                      <a:schemeClr val="accent3">
                        <a:lumMod val="40000"/>
                        <a:lumOff val="60000"/>
                      </a:schemeClr>
                    </a:gs>
                    <a:gs pos="0">
                      <a:srgbClr val="00B050"/>
                    </a:gs>
                  </a:gsLst>
                  <a:lin ang="5400000" scaled="0"/>
                </a:gradFill>
                <a:latin typeface="Arial" panose="020B0604020202020204" pitchFamily="34" charset="0"/>
                <a:cs typeface="Arial" panose="020B0604020202020204" pitchFamily="34" charset="0"/>
              </a:rPr>
              <a:t>Enforcement Grants </a:t>
            </a:r>
            <a:r>
              <a:rPr lang="en-US" sz="4800" dirty="0">
                <a:gradFill>
                  <a:gsLst>
                    <a:gs pos="100000">
                      <a:schemeClr val="accent3">
                        <a:lumMod val="50000"/>
                      </a:schemeClr>
                    </a:gs>
                    <a:gs pos="0">
                      <a:srgbClr val="00B050">
                        <a:alpha val="92000"/>
                      </a:srgbClr>
                    </a:gs>
                    <a:gs pos="0">
                      <a:schemeClr val="accent1">
                        <a:tint val="44500"/>
                        <a:satMod val="160000"/>
                      </a:schemeClr>
                    </a:gs>
                    <a:gs pos="100000">
                      <a:schemeClr val="accent3">
                        <a:lumMod val="40000"/>
                        <a:lumOff val="60000"/>
                      </a:schemeClr>
                    </a:gs>
                    <a:gs pos="0">
                      <a:srgbClr val="00B050"/>
                    </a:gs>
                  </a:gsLst>
                  <a:lin ang="5400000" scaled="0"/>
                </a:gradFill>
                <a:latin typeface="Arial" panose="020B0604020202020204" pitchFamily="34" charset="0"/>
                <a:cs typeface="Arial" panose="020B0604020202020204" pitchFamily="34" charset="0"/>
              </a:rPr>
              <a:t>Program</a:t>
            </a:r>
            <a:endParaRPr lang="en-US" sz="4800" b="1" dirty="0">
              <a:solidFill>
                <a:schemeClr val="tx2">
                  <a:lumMod val="60000"/>
                  <a:lumOff val="40000"/>
                </a:schemeClr>
              </a:solidFill>
              <a:latin typeface="+mn-lt"/>
            </a:endParaRPr>
          </a:p>
        </p:txBody>
      </p:sp>
      <p:sp>
        <p:nvSpPr>
          <p:cNvPr id="3" name="Content Placeholder 2"/>
          <p:cNvSpPr>
            <a:spLocks noGrp="1"/>
          </p:cNvSpPr>
          <p:nvPr>
            <p:ph idx="1"/>
          </p:nvPr>
        </p:nvSpPr>
        <p:spPr>
          <a:xfrm>
            <a:off x="609600" y="1981200"/>
            <a:ext cx="7924800" cy="1828800"/>
          </a:xfrm>
        </p:spPr>
        <p:txBody>
          <a:bodyPr>
            <a:noAutofit/>
          </a:bodyPr>
          <a:lstStyle/>
          <a:p>
            <a:pPr marL="0" indent="0" algn="ctr">
              <a:buNone/>
            </a:pPr>
            <a:r>
              <a:rPr lang="en-US" dirty="0" smtClean="0">
                <a:solidFill>
                  <a:schemeClr val="tx2">
                    <a:lumMod val="75000"/>
                  </a:schemeClr>
                </a:solidFill>
                <a:latin typeface="Arial" panose="020B0604020202020204" pitchFamily="34" charset="0"/>
                <a:cs typeface="Arial" panose="020B0604020202020204" pitchFamily="34" charset="0"/>
              </a:rPr>
              <a:t>In </a:t>
            </a:r>
            <a:r>
              <a:rPr lang="en-US" dirty="0">
                <a:solidFill>
                  <a:schemeClr val="tx2">
                    <a:lumMod val="75000"/>
                  </a:schemeClr>
                </a:solidFill>
                <a:latin typeface="Arial" panose="020B0604020202020204" pitchFamily="34" charset="0"/>
                <a:cs typeface="Arial" panose="020B0604020202020204" pitchFamily="34" charset="0"/>
              </a:rPr>
              <a:t>Vermont, speed, lack </a:t>
            </a:r>
            <a:r>
              <a:rPr lang="en-US" dirty="0" smtClean="0">
                <a:solidFill>
                  <a:schemeClr val="tx2">
                    <a:lumMod val="75000"/>
                  </a:schemeClr>
                </a:solidFill>
                <a:latin typeface="Arial" panose="020B0604020202020204" pitchFamily="34" charset="0"/>
                <a:cs typeface="Arial" panose="020B0604020202020204" pitchFamily="34" charset="0"/>
              </a:rPr>
              <a:t>or misuse of </a:t>
            </a:r>
            <a:r>
              <a:rPr lang="en-US" dirty="0">
                <a:solidFill>
                  <a:schemeClr val="tx2">
                    <a:lumMod val="75000"/>
                  </a:schemeClr>
                </a:solidFill>
                <a:latin typeface="Arial" panose="020B0604020202020204" pitchFamily="34" charset="0"/>
                <a:cs typeface="Arial" panose="020B0604020202020204" pitchFamily="34" charset="0"/>
              </a:rPr>
              <a:t>safety belts, and alcohol are recognized as the top three </a:t>
            </a:r>
            <a:r>
              <a:rPr lang="en-US" dirty="0" smtClean="0">
                <a:solidFill>
                  <a:schemeClr val="tx2">
                    <a:lumMod val="75000"/>
                  </a:schemeClr>
                </a:solidFill>
                <a:latin typeface="Arial" panose="020B0604020202020204" pitchFamily="34" charset="0"/>
                <a:cs typeface="Arial" panose="020B0604020202020204" pitchFamily="34" charset="0"/>
              </a:rPr>
              <a:t>issues in highway fatalities. </a:t>
            </a:r>
            <a:endParaRPr lang="en-US" dirty="0">
              <a:solidFill>
                <a:schemeClr val="tx2">
                  <a:lumMod val="75000"/>
                </a:schemeClr>
              </a:solidFill>
              <a:latin typeface="Arial" panose="020B0604020202020204" pitchFamily="34" charset="0"/>
              <a:cs typeface="Arial" panose="020B0604020202020204" pitchFamily="34" charset="0"/>
            </a:endParaRPr>
          </a:p>
          <a:p>
            <a:pPr marL="0" indent="0" algn="ctr">
              <a:buNone/>
            </a:pPr>
            <a:endParaRPr lang="en-US" dirty="0"/>
          </a:p>
        </p:txBody>
      </p:sp>
    </p:spTree>
    <p:extLst>
      <p:ext uri="{BB962C8B-B14F-4D97-AF65-F5344CB8AC3E}">
        <p14:creationId xmlns:p14="http://schemas.microsoft.com/office/powerpoint/2010/main" val="577608040"/>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133600"/>
            <a:ext cx="7848600" cy="3886200"/>
          </a:xfrm>
        </p:spPr>
        <p:txBody>
          <a:bodyPr>
            <a:normAutofit/>
          </a:bodyPr>
          <a:lstStyle/>
          <a:p>
            <a:pPr>
              <a:spcBef>
                <a:spcPts val="1200"/>
              </a:spcBef>
            </a:pPr>
            <a:r>
              <a:rPr lang="en-US" sz="2700" dirty="0">
                <a:solidFill>
                  <a:schemeClr val="tx2">
                    <a:lumMod val="75000"/>
                  </a:schemeClr>
                </a:solidFill>
                <a:latin typeface="Arial" panose="020B0604020202020204" pitchFamily="34" charset="0"/>
                <a:cs typeface="Arial" panose="020B0604020202020204" pitchFamily="34" charset="0"/>
              </a:rPr>
              <a:t>Radar and laser speed detection </a:t>
            </a:r>
            <a:r>
              <a:rPr lang="en-US" sz="2700" dirty="0" smtClean="0">
                <a:solidFill>
                  <a:schemeClr val="tx2">
                    <a:lumMod val="75000"/>
                  </a:schemeClr>
                </a:solidFill>
                <a:latin typeface="Arial" panose="020B0604020202020204" pitchFamily="34" charset="0"/>
                <a:cs typeface="Arial" panose="020B0604020202020204" pitchFamily="34" charset="0"/>
              </a:rPr>
              <a:t>are examples of equipment awarded </a:t>
            </a:r>
            <a:r>
              <a:rPr lang="en-US" sz="2700" dirty="0">
                <a:solidFill>
                  <a:schemeClr val="tx2">
                    <a:lumMod val="75000"/>
                  </a:schemeClr>
                </a:solidFill>
                <a:latin typeface="Arial" panose="020B0604020202020204" pitchFamily="34" charset="0"/>
                <a:cs typeface="Arial" panose="020B0604020202020204" pitchFamily="34" charset="0"/>
              </a:rPr>
              <a:t>to departments participating in high–visibility </a:t>
            </a:r>
            <a:r>
              <a:rPr lang="en-US" sz="2700" dirty="0" smtClean="0">
                <a:solidFill>
                  <a:schemeClr val="tx2">
                    <a:lumMod val="75000"/>
                  </a:schemeClr>
                </a:solidFill>
                <a:latin typeface="Arial" panose="020B0604020202020204" pitchFamily="34" charset="0"/>
                <a:cs typeface="Arial" panose="020B0604020202020204" pitchFamily="34" charset="0"/>
              </a:rPr>
              <a:t>campaigns such as </a:t>
            </a:r>
            <a:r>
              <a:rPr lang="en-US" sz="2700" dirty="0">
                <a:solidFill>
                  <a:schemeClr val="tx2">
                    <a:lumMod val="75000"/>
                  </a:schemeClr>
                </a:solidFill>
                <a:latin typeface="Arial" panose="020B0604020202020204" pitchFamily="34" charset="0"/>
                <a:cs typeface="Arial" panose="020B0604020202020204" pitchFamily="34" charset="0"/>
              </a:rPr>
              <a:t>(</a:t>
            </a:r>
            <a:r>
              <a:rPr lang="en-US" sz="2700" i="1" dirty="0">
                <a:solidFill>
                  <a:schemeClr val="tx2">
                    <a:lumMod val="75000"/>
                  </a:schemeClr>
                </a:solidFill>
                <a:latin typeface="Arial" panose="020B0604020202020204" pitchFamily="34" charset="0"/>
                <a:cs typeface="Arial" panose="020B0604020202020204" pitchFamily="34" charset="0"/>
              </a:rPr>
              <a:t>Click It or Ticket </a:t>
            </a:r>
            <a:r>
              <a:rPr lang="en-US" sz="2700" dirty="0">
                <a:solidFill>
                  <a:schemeClr val="tx2">
                    <a:lumMod val="75000"/>
                  </a:schemeClr>
                </a:solidFill>
                <a:latin typeface="Arial" panose="020B0604020202020204" pitchFamily="34" charset="0"/>
                <a:cs typeface="Arial" panose="020B0604020202020204" pitchFamily="34" charset="0"/>
              </a:rPr>
              <a:t>and </a:t>
            </a:r>
            <a:r>
              <a:rPr lang="en-US" sz="2700" i="1" dirty="0" smtClean="0">
                <a:solidFill>
                  <a:schemeClr val="tx2">
                    <a:lumMod val="75000"/>
                  </a:schemeClr>
                </a:solidFill>
                <a:latin typeface="Arial" panose="020B0604020202020204" pitchFamily="34" charset="0"/>
                <a:cs typeface="Arial" panose="020B0604020202020204" pitchFamily="34" charset="0"/>
              </a:rPr>
              <a:t>Drive Sober or Get Pulled </a:t>
            </a:r>
            <a:r>
              <a:rPr lang="en-US" sz="2700" i="1" dirty="0">
                <a:solidFill>
                  <a:schemeClr val="tx2">
                    <a:lumMod val="75000"/>
                  </a:schemeClr>
                </a:solidFill>
                <a:latin typeface="Arial" panose="020B0604020202020204" pitchFamily="34" charset="0"/>
                <a:cs typeface="Arial" panose="020B0604020202020204" pitchFamily="34" charset="0"/>
              </a:rPr>
              <a:t>O</a:t>
            </a:r>
            <a:r>
              <a:rPr lang="en-US" sz="2700" i="1" dirty="0" smtClean="0">
                <a:solidFill>
                  <a:schemeClr val="tx2">
                    <a:lumMod val="75000"/>
                  </a:schemeClr>
                </a:solidFill>
                <a:latin typeface="Arial" panose="020B0604020202020204" pitchFamily="34" charset="0"/>
                <a:cs typeface="Arial" panose="020B0604020202020204" pitchFamily="34" charset="0"/>
              </a:rPr>
              <a:t>ver</a:t>
            </a:r>
            <a:r>
              <a:rPr lang="en-US" sz="2700" dirty="0" smtClean="0">
                <a:solidFill>
                  <a:schemeClr val="tx2">
                    <a:lumMod val="75000"/>
                  </a:schemeClr>
                </a:solidFill>
                <a:latin typeface="Arial" panose="020B0604020202020204" pitchFamily="34" charset="0"/>
                <a:cs typeface="Arial" panose="020B0604020202020204" pitchFamily="34" charset="0"/>
              </a:rPr>
              <a:t>). </a:t>
            </a:r>
            <a:br>
              <a:rPr lang="en-US" sz="2700" dirty="0" smtClean="0">
                <a:solidFill>
                  <a:schemeClr val="tx2">
                    <a:lumMod val="75000"/>
                  </a:schemeClr>
                </a:solidFill>
                <a:latin typeface="Arial" panose="020B0604020202020204" pitchFamily="34" charset="0"/>
                <a:cs typeface="Arial" panose="020B0604020202020204" pitchFamily="34" charset="0"/>
              </a:rPr>
            </a:br>
            <a:r>
              <a:rPr lang="en-US" sz="2700" dirty="0" smtClean="0">
                <a:solidFill>
                  <a:schemeClr val="tx2">
                    <a:lumMod val="75000"/>
                  </a:schemeClr>
                </a:solidFill>
                <a:latin typeface="Arial" panose="020B0604020202020204" pitchFamily="34" charset="0"/>
                <a:cs typeface="Arial" panose="020B0604020202020204" pitchFamily="34" charset="0"/>
              </a:rPr>
              <a:t/>
            </a:r>
            <a:br>
              <a:rPr lang="en-US" sz="2700" dirty="0" smtClean="0">
                <a:solidFill>
                  <a:schemeClr val="tx2">
                    <a:lumMod val="75000"/>
                  </a:schemeClr>
                </a:solidFill>
                <a:latin typeface="Arial" panose="020B0604020202020204" pitchFamily="34" charset="0"/>
                <a:cs typeface="Arial" panose="020B0604020202020204" pitchFamily="34" charset="0"/>
              </a:rPr>
            </a:br>
            <a:r>
              <a:rPr lang="en-US" sz="3200" dirty="0" smtClean="0">
                <a:solidFill>
                  <a:schemeClr val="tx2">
                    <a:lumMod val="75000"/>
                  </a:schemeClr>
                </a:solidFill>
                <a:latin typeface="Arial" panose="020B0604020202020204" pitchFamily="34" charset="0"/>
                <a:cs typeface="Arial" panose="020B0604020202020204" pitchFamily="34" charset="0"/>
              </a:rPr>
              <a:t>*</a:t>
            </a:r>
            <a:r>
              <a:rPr lang="en-US" sz="1800" dirty="0" smtClean="0">
                <a:solidFill>
                  <a:schemeClr val="tx2">
                    <a:lumMod val="75000"/>
                  </a:schemeClr>
                </a:solidFill>
                <a:latin typeface="Arial" panose="020B0604020202020204" pitchFamily="34" charset="0"/>
                <a:cs typeface="Arial" panose="020B0604020202020204" pitchFamily="34" charset="0"/>
              </a:rPr>
              <a:t>A new guidance will be issued regarding the ability to receive these grants in the very near future.</a:t>
            </a:r>
            <a:r>
              <a:rPr lang="en-US" sz="1800" b="1" dirty="0">
                <a:solidFill>
                  <a:srgbClr val="C00000"/>
                </a:solidFill>
                <a:latin typeface="Arial" panose="020B0604020202020204" pitchFamily="34" charset="0"/>
                <a:cs typeface="Arial" panose="020B0604020202020204" pitchFamily="34" charset="0"/>
              </a:rPr>
              <a:t/>
            </a:r>
            <a:br>
              <a:rPr lang="en-US" sz="1800" b="1" dirty="0">
                <a:solidFill>
                  <a:srgbClr val="C00000"/>
                </a:solidFill>
                <a:latin typeface="Arial" panose="020B0604020202020204" pitchFamily="34" charset="0"/>
                <a:cs typeface="Arial" panose="020B0604020202020204" pitchFamily="34" charset="0"/>
              </a:rPr>
            </a:br>
            <a:endParaRPr lang="en-US" sz="18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609600" y="609600"/>
            <a:ext cx="7848600" cy="1219200"/>
          </a:xfrm>
        </p:spPr>
        <p:txBody>
          <a:bodyPr>
            <a:normAutofit/>
          </a:bodyPr>
          <a:lstStyle/>
          <a:p>
            <a:r>
              <a:rPr lang="en-US" sz="4800" dirty="0">
                <a:gradFill>
                  <a:gsLst>
                    <a:gs pos="100000">
                      <a:schemeClr val="accent3">
                        <a:lumMod val="50000"/>
                      </a:schemeClr>
                    </a:gs>
                    <a:gs pos="0">
                      <a:srgbClr val="00B050">
                        <a:alpha val="92000"/>
                      </a:srgbClr>
                    </a:gs>
                    <a:gs pos="0">
                      <a:schemeClr val="accent1">
                        <a:tint val="44500"/>
                        <a:satMod val="160000"/>
                      </a:schemeClr>
                    </a:gs>
                    <a:gs pos="100000">
                      <a:schemeClr val="accent3">
                        <a:lumMod val="40000"/>
                        <a:lumOff val="60000"/>
                      </a:schemeClr>
                    </a:gs>
                    <a:gs pos="0">
                      <a:srgbClr val="00B050"/>
                    </a:gs>
                  </a:gsLst>
                  <a:lin ang="5400000" scaled="0"/>
                </a:gradFill>
                <a:latin typeface="Arial" panose="020B0604020202020204" pitchFamily="34" charset="0"/>
                <a:cs typeface="Arial" panose="020B0604020202020204" pitchFamily="34" charset="0"/>
              </a:rPr>
              <a:t>Equipment </a:t>
            </a:r>
            <a:r>
              <a:rPr lang="en-US" sz="4800" dirty="0" smtClean="0">
                <a:gradFill>
                  <a:gsLst>
                    <a:gs pos="100000">
                      <a:schemeClr val="accent3">
                        <a:lumMod val="50000"/>
                      </a:schemeClr>
                    </a:gs>
                    <a:gs pos="0">
                      <a:srgbClr val="00B050">
                        <a:alpha val="92000"/>
                      </a:srgbClr>
                    </a:gs>
                    <a:gs pos="0">
                      <a:schemeClr val="accent1">
                        <a:tint val="44500"/>
                        <a:satMod val="160000"/>
                      </a:schemeClr>
                    </a:gs>
                    <a:gs pos="100000">
                      <a:schemeClr val="accent3">
                        <a:lumMod val="40000"/>
                        <a:lumOff val="60000"/>
                      </a:schemeClr>
                    </a:gs>
                    <a:gs pos="0">
                      <a:srgbClr val="00B050"/>
                    </a:gs>
                  </a:gsLst>
                  <a:lin ang="5400000" scaled="0"/>
                </a:gradFill>
                <a:latin typeface="Arial" panose="020B0604020202020204" pitchFamily="34" charset="0"/>
                <a:cs typeface="Arial" panose="020B0604020202020204" pitchFamily="34" charset="0"/>
              </a:rPr>
              <a:t>Grants</a:t>
            </a:r>
            <a:endParaRPr lang="en-US" sz="4800" dirty="0">
              <a:solidFill>
                <a:schemeClr val="tx2">
                  <a:lumMod val="60000"/>
                  <a:lumOff val="40000"/>
                </a:schemeClr>
              </a:solidFill>
            </a:endParaRPr>
          </a:p>
        </p:txBody>
      </p:sp>
    </p:spTree>
    <p:extLst>
      <p:ext uri="{BB962C8B-B14F-4D97-AF65-F5344CB8AC3E}">
        <p14:creationId xmlns:p14="http://schemas.microsoft.com/office/powerpoint/2010/main" val="146420189"/>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a:xfrm>
            <a:off x="457200" y="609600"/>
            <a:ext cx="8229600" cy="1143000"/>
          </a:xfrm>
        </p:spPr>
        <p:txBody>
          <a:bodyPr>
            <a:normAutofit/>
          </a:bodyPr>
          <a:lstStyle/>
          <a:p>
            <a:r>
              <a:rPr lang="en-US" sz="5400" dirty="0" smtClean="0">
                <a:gradFill>
                  <a:gsLst>
                    <a:gs pos="100000">
                      <a:schemeClr val="accent3">
                        <a:lumMod val="50000"/>
                      </a:schemeClr>
                    </a:gs>
                    <a:gs pos="0">
                      <a:srgbClr val="00B050">
                        <a:alpha val="92000"/>
                      </a:srgbClr>
                    </a:gs>
                    <a:gs pos="0">
                      <a:schemeClr val="accent1">
                        <a:tint val="44500"/>
                        <a:satMod val="160000"/>
                      </a:schemeClr>
                    </a:gs>
                    <a:gs pos="100000">
                      <a:schemeClr val="accent3">
                        <a:lumMod val="40000"/>
                        <a:lumOff val="60000"/>
                      </a:schemeClr>
                    </a:gs>
                    <a:gs pos="0">
                      <a:srgbClr val="00B050"/>
                    </a:gs>
                  </a:gsLst>
                  <a:lin ang="5400000" scaled="0"/>
                </a:gradFill>
                <a:latin typeface="Arial" panose="020B0604020202020204" pitchFamily="34" charset="0"/>
                <a:cs typeface="Arial" panose="020B0604020202020204" pitchFamily="34" charset="0"/>
              </a:rPr>
              <a:t>Source of Grant Funds</a:t>
            </a:r>
            <a:endParaRPr lang="en-US" sz="5400" b="1" dirty="0">
              <a:solidFill>
                <a:schemeClr val="accent1">
                  <a:lumMod val="60000"/>
                  <a:lumOff val="40000"/>
                </a:schemeClr>
              </a:solidFill>
              <a:latin typeface="+mn-lt"/>
            </a:endParaRPr>
          </a:p>
        </p:txBody>
      </p:sp>
      <p:sp>
        <p:nvSpPr>
          <p:cNvPr id="306179" name="Rectangle 3"/>
          <p:cNvSpPr>
            <a:spLocks noGrp="1" noChangeArrowheads="1"/>
          </p:cNvSpPr>
          <p:nvPr>
            <p:ph idx="1"/>
          </p:nvPr>
        </p:nvSpPr>
        <p:spPr>
          <a:xfrm>
            <a:off x="1524000" y="2514600"/>
            <a:ext cx="7162800" cy="2895600"/>
          </a:xfrm>
        </p:spPr>
        <p:txBody>
          <a:bodyPr>
            <a:noAutofit/>
          </a:bodyPr>
          <a:lstStyle/>
          <a:p>
            <a:pPr marL="465138" indent="-465138">
              <a:buClr>
                <a:schemeClr val="tx2">
                  <a:lumMod val="75000"/>
                </a:schemeClr>
              </a:buClr>
            </a:pPr>
            <a:r>
              <a:rPr lang="en-US" dirty="0">
                <a:solidFill>
                  <a:schemeClr val="tx2">
                    <a:lumMod val="75000"/>
                  </a:schemeClr>
                </a:solidFill>
                <a:latin typeface="Arial" panose="020B0604020202020204" pitchFamily="34" charset="0"/>
                <a:cs typeface="Arial" panose="020B0604020202020204" pitchFamily="34" charset="0"/>
              </a:rPr>
              <a:t>Federal Grants (NHTSA</a:t>
            </a:r>
            <a:r>
              <a:rPr lang="en-US" dirty="0" smtClean="0">
                <a:solidFill>
                  <a:schemeClr val="tx2">
                    <a:lumMod val="75000"/>
                  </a:schemeClr>
                </a:solidFill>
                <a:latin typeface="Arial" panose="020B0604020202020204" pitchFamily="34" charset="0"/>
                <a:cs typeface="Arial" panose="020B0604020202020204" pitchFamily="34" charset="0"/>
              </a:rPr>
              <a:t>)</a:t>
            </a:r>
          </a:p>
          <a:p>
            <a:pPr marL="0" indent="0">
              <a:buClr>
                <a:schemeClr val="tx2">
                  <a:lumMod val="75000"/>
                </a:schemeClr>
              </a:buClr>
              <a:buNone/>
            </a:pPr>
            <a:endParaRPr lang="en-US" dirty="0" smtClean="0">
              <a:solidFill>
                <a:schemeClr val="tx2">
                  <a:lumMod val="75000"/>
                </a:schemeClr>
              </a:solidFill>
              <a:latin typeface="Arial" panose="020B0604020202020204" pitchFamily="34" charset="0"/>
              <a:cs typeface="Arial" panose="020B0604020202020204" pitchFamily="34" charset="0"/>
            </a:endParaRPr>
          </a:p>
          <a:p>
            <a:pPr marL="465138" indent="-465138">
              <a:buClr>
                <a:schemeClr val="tx2">
                  <a:lumMod val="75000"/>
                </a:schemeClr>
              </a:buClr>
            </a:pPr>
            <a:r>
              <a:rPr lang="en-US" dirty="0" smtClean="0">
                <a:solidFill>
                  <a:schemeClr val="tx2">
                    <a:lumMod val="75000"/>
                  </a:schemeClr>
                </a:solidFill>
                <a:latin typeface="Arial" panose="020B0604020202020204" pitchFamily="34" charset="0"/>
                <a:cs typeface="Arial" panose="020B0604020202020204" pitchFamily="34" charset="0"/>
              </a:rPr>
              <a:t>Other funding sources identified by sub-grantees (Match)</a:t>
            </a:r>
            <a:endParaRPr lang="en-US" dirty="0">
              <a:solidFill>
                <a:schemeClr val="tx2">
                  <a:lumMod val="75000"/>
                </a:schemeClr>
              </a:solidFill>
              <a:latin typeface="Arial" panose="020B0604020202020204" pitchFamily="34" charset="0"/>
              <a:cs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6179">
                                            <p:txEl>
                                              <p:pRg st="0" end="0"/>
                                            </p:txEl>
                                          </p:spTgt>
                                        </p:tgtEl>
                                        <p:attrNameLst>
                                          <p:attrName>style.visibility</p:attrName>
                                        </p:attrNameLst>
                                      </p:cBhvr>
                                      <p:to>
                                        <p:strVal val="visible"/>
                                      </p:to>
                                    </p:set>
                                    <p:animEffect transition="in" filter="fade">
                                      <p:cBhvr>
                                        <p:cTn id="7" dur="1000"/>
                                        <p:tgtEl>
                                          <p:spTgt spid="306179">
                                            <p:txEl>
                                              <p:pRg st="0" end="0"/>
                                            </p:txEl>
                                          </p:spTgt>
                                        </p:tgtEl>
                                      </p:cBhvr>
                                    </p:animEffect>
                                    <p:anim calcmode="lin" valueType="num">
                                      <p:cBhvr>
                                        <p:cTn id="8" dur="1000" fill="hold"/>
                                        <p:tgtEl>
                                          <p:spTgt spid="30617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0617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06179">
                                            <p:txEl>
                                              <p:pRg st="2" end="2"/>
                                            </p:txEl>
                                          </p:spTgt>
                                        </p:tgtEl>
                                        <p:attrNameLst>
                                          <p:attrName>style.visibility</p:attrName>
                                        </p:attrNameLst>
                                      </p:cBhvr>
                                      <p:to>
                                        <p:strVal val="visible"/>
                                      </p:to>
                                    </p:set>
                                    <p:animEffect transition="in" filter="fade">
                                      <p:cBhvr>
                                        <p:cTn id="14" dur="1000"/>
                                        <p:tgtEl>
                                          <p:spTgt spid="306179">
                                            <p:txEl>
                                              <p:pRg st="2" end="2"/>
                                            </p:txEl>
                                          </p:spTgt>
                                        </p:tgtEl>
                                      </p:cBhvr>
                                    </p:animEffect>
                                    <p:anim calcmode="lin" valueType="num">
                                      <p:cBhvr>
                                        <p:cTn id="15" dur="1000" fill="hold"/>
                                        <p:tgtEl>
                                          <p:spTgt spid="30617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0617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179"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81001"/>
            <a:ext cx="8686800" cy="2209800"/>
          </a:xfrm>
        </p:spPr>
        <p:txBody>
          <a:bodyPr>
            <a:normAutofit/>
          </a:bodyPr>
          <a:lstStyle/>
          <a:p>
            <a:pPr algn="ctr"/>
            <a:r>
              <a:rPr lang="en-US" sz="6000" dirty="0" smtClean="0">
                <a:gradFill>
                  <a:gsLst>
                    <a:gs pos="100000">
                      <a:schemeClr val="accent3">
                        <a:lumMod val="50000"/>
                      </a:schemeClr>
                    </a:gs>
                    <a:gs pos="0">
                      <a:srgbClr val="00B050">
                        <a:alpha val="92000"/>
                      </a:srgbClr>
                    </a:gs>
                    <a:gs pos="0">
                      <a:schemeClr val="accent1">
                        <a:tint val="44500"/>
                        <a:satMod val="160000"/>
                      </a:schemeClr>
                    </a:gs>
                    <a:gs pos="100000">
                      <a:schemeClr val="accent3">
                        <a:lumMod val="40000"/>
                        <a:lumOff val="60000"/>
                      </a:schemeClr>
                    </a:gs>
                    <a:gs pos="0">
                      <a:srgbClr val="00B050"/>
                    </a:gs>
                  </a:gsLst>
                  <a:lin ang="5400000" scaled="0"/>
                </a:gradFill>
                <a:latin typeface="Arial" panose="020B0604020202020204" pitchFamily="34" charset="0"/>
                <a:cs typeface="Arial" panose="020B0604020202020204" pitchFamily="34" charset="0"/>
              </a:rPr>
              <a:t>Governor’s Highway </a:t>
            </a:r>
            <a:br>
              <a:rPr lang="en-US" sz="6000" dirty="0" smtClean="0">
                <a:gradFill>
                  <a:gsLst>
                    <a:gs pos="100000">
                      <a:schemeClr val="accent3">
                        <a:lumMod val="50000"/>
                      </a:schemeClr>
                    </a:gs>
                    <a:gs pos="0">
                      <a:srgbClr val="00B050">
                        <a:alpha val="92000"/>
                      </a:srgbClr>
                    </a:gs>
                    <a:gs pos="0">
                      <a:schemeClr val="accent1">
                        <a:tint val="44500"/>
                        <a:satMod val="160000"/>
                      </a:schemeClr>
                    </a:gs>
                    <a:gs pos="100000">
                      <a:schemeClr val="accent3">
                        <a:lumMod val="40000"/>
                        <a:lumOff val="60000"/>
                      </a:schemeClr>
                    </a:gs>
                    <a:gs pos="0">
                      <a:srgbClr val="00B050"/>
                    </a:gs>
                  </a:gsLst>
                  <a:lin ang="5400000" scaled="0"/>
                </a:gradFill>
                <a:latin typeface="Arial" panose="020B0604020202020204" pitchFamily="34" charset="0"/>
                <a:cs typeface="Arial" panose="020B0604020202020204" pitchFamily="34" charset="0"/>
              </a:rPr>
            </a:br>
            <a:r>
              <a:rPr lang="en-US" sz="6000" dirty="0" smtClean="0">
                <a:gradFill>
                  <a:gsLst>
                    <a:gs pos="100000">
                      <a:schemeClr val="accent3">
                        <a:lumMod val="50000"/>
                      </a:schemeClr>
                    </a:gs>
                    <a:gs pos="0">
                      <a:srgbClr val="00B050">
                        <a:alpha val="92000"/>
                      </a:srgbClr>
                    </a:gs>
                    <a:gs pos="0">
                      <a:schemeClr val="accent1">
                        <a:tint val="44500"/>
                        <a:satMod val="160000"/>
                      </a:schemeClr>
                    </a:gs>
                    <a:gs pos="100000">
                      <a:schemeClr val="accent3">
                        <a:lumMod val="40000"/>
                        <a:lumOff val="60000"/>
                      </a:schemeClr>
                    </a:gs>
                    <a:gs pos="0">
                      <a:srgbClr val="00B050"/>
                    </a:gs>
                  </a:gsLst>
                  <a:lin ang="5400000" scaled="0"/>
                </a:gradFill>
                <a:latin typeface="Arial" panose="020B0604020202020204" pitchFamily="34" charset="0"/>
                <a:cs typeface="Arial" panose="020B0604020202020204" pitchFamily="34" charset="0"/>
              </a:rPr>
              <a:t>Safety Program</a:t>
            </a:r>
            <a:endParaRPr lang="en-US" sz="6000" dirty="0">
              <a:gradFill>
                <a:gsLst>
                  <a:gs pos="100000">
                    <a:schemeClr val="accent3">
                      <a:lumMod val="50000"/>
                    </a:schemeClr>
                  </a:gs>
                  <a:gs pos="0">
                    <a:srgbClr val="00B050">
                      <a:alpha val="92000"/>
                    </a:srgbClr>
                  </a:gs>
                  <a:gs pos="0">
                    <a:schemeClr val="accent1">
                      <a:tint val="44500"/>
                      <a:satMod val="160000"/>
                    </a:schemeClr>
                  </a:gs>
                  <a:gs pos="100000">
                    <a:schemeClr val="accent3">
                      <a:lumMod val="40000"/>
                      <a:lumOff val="60000"/>
                    </a:schemeClr>
                  </a:gs>
                  <a:gs pos="0">
                    <a:srgbClr val="00B050"/>
                  </a:gs>
                </a:gsLst>
                <a:lin ang="5400000" scaled="0"/>
              </a:gradFill>
              <a:latin typeface="Arial" panose="020B0604020202020204" pitchFamily="34" charset="0"/>
              <a:cs typeface="Arial" panose="020B0604020202020204" pitchFamily="34" charset="0"/>
            </a:endParaRPr>
          </a:p>
        </p:txBody>
      </p:sp>
      <p:sp>
        <p:nvSpPr>
          <p:cNvPr id="2051" name="Rectangle 3"/>
          <p:cNvSpPr>
            <a:spLocks noGrp="1" noChangeArrowheads="1"/>
          </p:cNvSpPr>
          <p:nvPr>
            <p:ph type="subTitle" idx="1"/>
          </p:nvPr>
        </p:nvSpPr>
        <p:spPr>
          <a:xfrm>
            <a:off x="825038" y="4267200"/>
            <a:ext cx="7543800" cy="1676400"/>
          </a:xfrm>
        </p:spPr>
        <p:txBody>
          <a:bodyPr>
            <a:noAutofit/>
          </a:bodyPr>
          <a:lstStyle/>
          <a:p>
            <a:r>
              <a:rPr lang="en-US" sz="4800" b="1" dirty="0" smtClean="0">
                <a:solidFill>
                  <a:schemeClr val="tx2">
                    <a:lumMod val="75000"/>
                  </a:schemeClr>
                </a:solidFill>
                <a:latin typeface="Arial" panose="020B0604020202020204" pitchFamily="34" charset="0"/>
                <a:cs typeface="Arial" panose="020B0604020202020204" pitchFamily="34" charset="0"/>
              </a:rPr>
              <a:t>2016 </a:t>
            </a:r>
            <a:r>
              <a:rPr lang="en-US" sz="4800" b="1" dirty="0" smtClean="0">
                <a:solidFill>
                  <a:schemeClr val="tx2">
                    <a:lumMod val="75000"/>
                  </a:schemeClr>
                </a:solidFill>
                <a:latin typeface="Arial" panose="020B0604020202020204" pitchFamily="34" charset="0"/>
                <a:cs typeface="Arial" panose="020B0604020202020204" pitchFamily="34" charset="0"/>
              </a:rPr>
              <a:t>Law Enforcement Grants Webinar</a:t>
            </a:r>
            <a:endParaRPr lang="en-US" sz="4800" b="1" dirty="0">
              <a:solidFill>
                <a:schemeClr val="tx2">
                  <a:lumMod val="75000"/>
                </a:schemeClr>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ctrTitle"/>
          </p:nvPr>
        </p:nvSpPr>
        <p:spPr>
          <a:xfrm>
            <a:off x="806450" y="838200"/>
            <a:ext cx="7772400" cy="1470025"/>
          </a:xfrm>
        </p:spPr>
        <p:txBody>
          <a:bodyPr>
            <a:normAutofit/>
          </a:bodyPr>
          <a:lstStyle/>
          <a:p>
            <a:r>
              <a:rPr lang="en-US" sz="5400" dirty="0" smtClean="0">
                <a:gradFill>
                  <a:gsLst>
                    <a:gs pos="100000">
                      <a:schemeClr val="accent3">
                        <a:lumMod val="50000"/>
                      </a:schemeClr>
                    </a:gs>
                    <a:gs pos="0">
                      <a:srgbClr val="00B050">
                        <a:alpha val="92000"/>
                      </a:srgbClr>
                    </a:gs>
                    <a:gs pos="0">
                      <a:schemeClr val="accent1">
                        <a:tint val="44500"/>
                        <a:satMod val="160000"/>
                      </a:schemeClr>
                    </a:gs>
                    <a:gs pos="100000">
                      <a:schemeClr val="accent3">
                        <a:lumMod val="40000"/>
                        <a:lumOff val="60000"/>
                      </a:schemeClr>
                    </a:gs>
                    <a:gs pos="0">
                      <a:srgbClr val="00B050"/>
                    </a:gs>
                  </a:gsLst>
                  <a:lin ang="5400000" scaled="0"/>
                </a:gradFill>
                <a:latin typeface="Arial" panose="020B0604020202020204" pitchFamily="34" charset="0"/>
                <a:cs typeface="Arial" panose="020B0604020202020204" pitchFamily="34" charset="0"/>
              </a:rPr>
              <a:t>2016 </a:t>
            </a:r>
            <a:r>
              <a:rPr lang="en-US" sz="5400" dirty="0" smtClean="0">
                <a:gradFill>
                  <a:gsLst>
                    <a:gs pos="100000">
                      <a:schemeClr val="accent3">
                        <a:lumMod val="50000"/>
                      </a:schemeClr>
                    </a:gs>
                    <a:gs pos="0">
                      <a:srgbClr val="00B050">
                        <a:alpha val="92000"/>
                      </a:srgbClr>
                    </a:gs>
                    <a:gs pos="0">
                      <a:schemeClr val="accent1">
                        <a:tint val="44500"/>
                        <a:satMod val="160000"/>
                      </a:schemeClr>
                    </a:gs>
                    <a:gs pos="100000">
                      <a:schemeClr val="accent3">
                        <a:lumMod val="40000"/>
                        <a:lumOff val="60000"/>
                      </a:schemeClr>
                    </a:gs>
                    <a:gs pos="0">
                      <a:srgbClr val="00B050"/>
                    </a:gs>
                  </a:gsLst>
                  <a:lin ang="5400000" scaled="0"/>
                </a:gradFill>
                <a:latin typeface="Arial" panose="020B0604020202020204" pitchFamily="34" charset="0"/>
                <a:cs typeface="Arial" panose="020B0604020202020204" pitchFamily="34" charset="0"/>
              </a:rPr>
              <a:t>Grant Application</a:t>
            </a:r>
            <a:endParaRPr lang="en-US" sz="5400" dirty="0"/>
          </a:p>
        </p:txBody>
      </p:sp>
      <p:sp>
        <p:nvSpPr>
          <p:cNvPr id="4" name="AutoShape 12">
            <a:hlinkClick r:id="rId3" action="ppaction://hlinkfile" highlightClick="1"/>
          </p:cNvPr>
          <p:cNvSpPr>
            <a:spLocks noChangeArrowheads="1"/>
          </p:cNvSpPr>
          <p:nvPr/>
        </p:nvSpPr>
        <p:spPr bwMode="auto">
          <a:xfrm>
            <a:off x="3962400" y="4054288"/>
            <a:ext cx="1460500" cy="1098176"/>
          </a:xfrm>
          <a:prstGeom prst="actionButtonDocument">
            <a:avLst/>
          </a:prstGeom>
          <a:gradFill>
            <a:gsLst>
              <a:gs pos="0">
                <a:srgbClr val="FFFBDB"/>
              </a:gs>
              <a:gs pos="20000">
                <a:schemeClr val="bg2">
                  <a:tint val="80000"/>
                  <a:satMod val="355000"/>
                </a:schemeClr>
              </a:gs>
              <a:gs pos="100000">
                <a:schemeClr val="bg2">
                  <a:tint val="95000"/>
                  <a:shade val="55000"/>
                  <a:satMod val="355000"/>
                </a:schemeClr>
              </a:gs>
            </a:gsLst>
            <a:path path="circle">
              <a:fillToRect l="67500" t="35000" r="32500" b="65000"/>
            </a:path>
          </a:gradFill>
          <a:ln w="9525">
            <a:noFill/>
            <a:miter lim="800000"/>
            <a:headEnd/>
            <a:tailEnd/>
          </a:ln>
          <a:effectLst/>
        </p:spPr>
        <p:txBody>
          <a:bodyPr wrap="none" anchor="ctr"/>
          <a:lstStyle/>
          <a:p>
            <a:pPr algn="ctr"/>
            <a:r>
              <a:rPr lang="en-US" sz="1200" dirty="0">
                <a:solidFill>
                  <a:schemeClr val="tx1"/>
                </a:solidFill>
              </a:rPr>
              <a:t>AOT.GHSPGrantsLE@state.vt.us</a:t>
            </a:r>
            <a:endParaRPr lang="en-US" sz="1200" dirty="0" smtClean="0">
              <a:solidFill>
                <a:schemeClr val="tx1"/>
              </a:solidFill>
            </a:endParaRPr>
          </a:p>
        </p:txBody>
      </p:sp>
    </p:spTree>
    <p:extLst>
      <p:ext uri="{BB962C8B-B14F-4D97-AF65-F5344CB8AC3E}">
        <p14:creationId xmlns:p14="http://schemas.microsoft.com/office/powerpoint/2010/main" val="8036722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1143000"/>
          </a:xfrm>
        </p:spPr>
        <p:txBody>
          <a:bodyPr>
            <a:normAutofit/>
          </a:bodyPr>
          <a:lstStyle/>
          <a:p>
            <a:r>
              <a:rPr lang="en-US" sz="5400" dirty="0" smtClean="0">
                <a:gradFill>
                  <a:gsLst>
                    <a:gs pos="100000">
                      <a:schemeClr val="accent3">
                        <a:lumMod val="50000"/>
                      </a:schemeClr>
                    </a:gs>
                    <a:gs pos="0">
                      <a:srgbClr val="00B050">
                        <a:alpha val="92000"/>
                      </a:srgbClr>
                    </a:gs>
                    <a:gs pos="0">
                      <a:schemeClr val="accent1">
                        <a:tint val="44500"/>
                        <a:satMod val="160000"/>
                      </a:schemeClr>
                    </a:gs>
                    <a:gs pos="100000">
                      <a:schemeClr val="accent3">
                        <a:lumMod val="40000"/>
                        <a:lumOff val="60000"/>
                      </a:schemeClr>
                    </a:gs>
                    <a:gs pos="0">
                      <a:srgbClr val="00B050"/>
                    </a:gs>
                  </a:gsLst>
                  <a:lin ang="5400000" scaled="0"/>
                </a:gradFill>
                <a:latin typeface="Arial" panose="020B0604020202020204" pitchFamily="34" charset="0"/>
                <a:cs typeface="Arial" panose="020B0604020202020204" pitchFamily="34" charset="0"/>
              </a:rPr>
              <a:t>Application</a:t>
            </a:r>
            <a:endParaRPr lang="en-US" sz="5400" dirty="0"/>
          </a:p>
        </p:txBody>
      </p:sp>
      <p:sp>
        <p:nvSpPr>
          <p:cNvPr id="3" name="Content Placeholder 2"/>
          <p:cNvSpPr>
            <a:spLocks noGrp="1"/>
          </p:cNvSpPr>
          <p:nvPr>
            <p:ph idx="1"/>
          </p:nvPr>
        </p:nvSpPr>
        <p:spPr>
          <a:xfrm>
            <a:off x="838200" y="2438400"/>
            <a:ext cx="7467600" cy="2590800"/>
          </a:xfrm>
        </p:spPr>
        <p:txBody>
          <a:bodyPr>
            <a:normAutofit/>
          </a:bodyPr>
          <a:lstStyle/>
          <a:p>
            <a:pPr marL="0" indent="0" algn="ctr">
              <a:buNone/>
            </a:pPr>
            <a:endParaRPr lang="en-US" dirty="0" smtClean="0">
              <a:solidFill>
                <a:schemeClr val="tx2">
                  <a:lumMod val="75000"/>
                </a:schemeClr>
              </a:solidFill>
              <a:latin typeface="Arial" panose="020B0604020202020204" pitchFamily="34" charset="0"/>
              <a:cs typeface="Arial" panose="020B0604020202020204" pitchFamily="34" charset="0"/>
            </a:endParaRPr>
          </a:p>
          <a:p>
            <a:pPr marL="0" indent="0" algn="ctr">
              <a:buNone/>
            </a:pPr>
            <a:r>
              <a:rPr lang="en-US" sz="2400" dirty="0" smtClean="0">
                <a:solidFill>
                  <a:schemeClr val="tx2">
                    <a:lumMod val="75000"/>
                  </a:schemeClr>
                </a:solidFill>
                <a:latin typeface="Arial" panose="020B0604020202020204" pitchFamily="34" charset="0"/>
                <a:cs typeface="Arial" panose="020B0604020202020204" pitchFamily="34" charset="0"/>
              </a:rPr>
              <a:t>Grant </a:t>
            </a:r>
            <a:r>
              <a:rPr lang="en-US" sz="2400" dirty="0">
                <a:solidFill>
                  <a:schemeClr val="tx2">
                    <a:lumMod val="75000"/>
                  </a:schemeClr>
                </a:solidFill>
                <a:latin typeface="Arial" panose="020B0604020202020204" pitchFamily="34" charset="0"/>
                <a:cs typeface="Arial" panose="020B0604020202020204" pitchFamily="34" charset="0"/>
              </a:rPr>
              <a:t>management </a:t>
            </a:r>
            <a:r>
              <a:rPr lang="en-US" sz="2400" dirty="0" smtClean="0">
                <a:solidFill>
                  <a:schemeClr val="tx2">
                    <a:lumMod val="75000"/>
                  </a:schemeClr>
                </a:solidFill>
                <a:latin typeface="Arial" panose="020B0604020202020204" pitchFamily="34" charset="0"/>
                <a:cs typeface="Arial" panose="020B0604020202020204" pitchFamily="34" charset="0"/>
              </a:rPr>
              <a:t>requires </a:t>
            </a:r>
            <a:r>
              <a:rPr lang="en-US" sz="2400" dirty="0">
                <a:solidFill>
                  <a:schemeClr val="tx2">
                    <a:lumMod val="75000"/>
                  </a:schemeClr>
                </a:solidFill>
                <a:latin typeface="Arial" panose="020B0604020202020204" pitchFamily="34" charset="0"/>
                <a:cs typeface="Arial" panose="020B0604020202020204" pitchFamily="34" charset="0"/>
              </a:rPr>
              <a:t>governmental units to monitor sub-awards to assure compliance with applicable Federal requirements </a:t>
            </a:r>
            <a:r>
              <a:rPr lang="en-US" sz="2400" dirty="0" smtClean="0">
                <a:solidFill>
                  <a:schemeClr val="tx2">
                    <a:lumMod val="75000"/>
                  </a:schemeClr>
                </a:solidFill>
                <a:latin typeface="Arial" panose="020B0604020202020204" pitchFamily="34" charset="0"/>
                <a:cs typeface="Arial" panose="020B0604020202020204" pitchFamily="34" charset="0"/>
              </a:rPr>
              <a:t>and </a:t>
            </a:r>
            <a:r>
              <a:rPr lang="en-US" sz="2400" dirty="0">
                <a:solidFill>
                  <a:schemeClr val="tx2">
                    <a:lumMod val="75000"/>
                  </a:schemeClr>
                </a:solidFill>
                <a:latin typeface="Arial" panose="020B0604020202020204" pitchFamily="34" charset="0"/>
                <a:cs typeface="Arial" panose="020B0604020202020204" pitchFamily="34" charset="0"/>
              </a:rPr>
              <a:t>cost </a:t>
            </a:r>
            <a:r>
              <a:rPr lang="en-US" sz="2400" dirty="0" smtClean="0">
                <a:solidFill>
                  <a:schemeClr val="tx2">
                    <a:lumMod val="75000"/>
                  </a:schemeClr>
                </a:solidFill>
                <a:latin typeface="Arial" panose="020B0604020202020204" pitchFamily="34" charset="0"/>
                <a:cs typeface="Arial" panose="020B0604020202020204" pitchFamily="34" charset="0"/>
              </a:rPr>
              <a:t>principles</a:t>
            </a:r>
            <a:endParaRPr lang="en-US" sz="2400" dirty="0">
              <a:solidFill>
                <a:schemeClr val="tx2">
                  <a:lumMod val="75000"/>
                </a:schemeClr>
              </a:solidFill>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4109603052"/>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rmAutofit/>
          </a:bodyPr>
          <a:lstStyle/>
          <a:p>
            <a:r>
              <a:rPr lang="en-US" sz="5400" dirty="0" smtClean="0">
                <a:gradFill>
                  <a:gsLst>
                    <a:gs pos="100000">
                      <a:schemeClr val="accent3">
                        <a:lumMod val="50000"/>
                      </a:schemeClr>
                    </a:gs>
                    <a:gs pos="0">
                      <a:srgbClr val="00B050">
                        <a:alpha val="92000"/>
                      </a:srgbClr>
                    </a:gs>
                    <a:gs pos="0">
                      <a:schemeClr val="accent1">
                        <a:tint val="44500"/>
                        <a:satMod val="160000"/>
                      </a:schemeClr>
                    </a:gs>
                    <a:gs pos="100000">
                      <a:schemeClr val="accent3">
                        <a:lumMod val="40000"/>
                        <a:lumOff val="60000"/>
                      </a:schemeClr>
                    </a:gs>
                    <a:gs pos="0">
                      <a:srgbClr val="00B050"/>
                    </a:gs>
                  </a:gsLst>
                  <a:lin ang="5400000" scaled="0"/>
                </a:gradFill>
                <a:latin typeface="Arial" panose="020B0604020202020204" pitchFamily="34" charset="0"/>
                <a:cs typeface="Arial" panose="020B0604020202020204" pitchFamily="34" charset="0"/>
              </a:rPr>
              <a:t>Application Process</a:t>
            </a:r>
            <a:endParaRPr lang="en-US" sz="5400" dirty="0"/>
          </a:p>
        </p:txBody>
      </p:sp>
      <p:sp>
        <p:nvSpPr>
          <p:cNvPr id="3" name="TextBox 2"/>
          <p:cNvSpPr txBox="1"/>
          <p:nvPr/>
        </p:nvSpPr>
        <p:spPr>
          <a:xfrm>
            <a:off x="914400" y="1752600"/>
            <a:ext cx="6858000" cy="4678204"/>
          </a:xfrm>
          <a:prstGeom prst="rect">
            <a:avLst/>
          </a:prstGeom>
          <a:noFill/>
        </p:spPr>
        <p:txBody>
          <a:bodyPr wrap="square" rtlCol="0">
            <a:spAutoFit/>
          </a:bodyPr>
          <a:lstStyle/>
          <a:p>
            <a:pPr algn="ctr"/>
            <a:r>
              <a:rPr lang="en-US" sz="2400" dirty="0">
                <a:solidFill>
                  <a:schemeClr val="tx2">
                    <a:lumMod val="75000"/>
                  </a:schemeClr>
                </a:solidFill>
              </a:rPr>
              <a:t>APPLYING FOR A HIGHWAY SAFETY GRANT</a:t>
            </a:r>
            <a:r>
              <a:rPr lang="en-US" sz="2400" b="0" dirty="0">
                <a:solidFill>
                  <a:schemeClr val="tx2">
                    <a:lumMod val="75000"/>
                  </a:schemeClr>
                </a:solidFill>
              </a:rPr>
              <a:t> </a:t>
            </a:r>
            <a:endParaRPr lang="en-US" sz="2400" dirty="0" smtClean="0">
              <a:solidFill>
                <a:schemeClr val="tx2">
                  <a:lumMod val="75000"/>
                </a:schemeClr>
              </a:solidFill>
            </a:endParaRPr>
          </a:p>
          <a:p>
            <a:pPr algn="ctr">
              <a:spcBef>
                <a:spcPts val="1200"/>
              </a:spcBef>
            </a:pPr>
            <a:r>
              <a:rPr lang="en-US" sz="2400" i="1" u="sng" dirty="0" smtClean="0">
                <a:solidFill>
                  <a:schemeClr val="tx2">
                    <a:lumMod val="75000"/>
                  </a:schemeClr>
                </a:solidFill>
              </a:rPr>
              <a:t>Who </a:t>
            </a:r>
            <a:r>
              <a:rPr lang="en-US" sz="2400" i="1" u="sng" dirty="0">
                <a:solidFill>
                  <a:schemeClr val="tx2">
                    <a:lumMod val="75000"/>
                  </a:schemeClr>
                </a:solidFill>
              </a:rPr>
              <a:t>May Apply</a:t>
            </a:r>
            <a:endParaRPr lang="en-US" sz="2400" b="0" u="sng" dirty="0">
              <a:solidFill>
                <a:schemeClr val="tx2">
                  <a:lumMod val="75000"/>
                </a:schemeClr>
              </a:solidFill>
            </a:endParaRPr>
          </a:p>
          <a:p>
            <a:endParaRPr lang="en-US" sz="2400" b="0" dirty="0" smtClean="0">
              <a:solidFill>
                <a:schemeClr val="tx2">
                  <a:lumMod val="75000"/>
                </a:schemeClr>
              </a:solidFill>
            </a:endParaRPr>
          </a:p>
          <a:p>
            <a:pPr marL="461963" indent="-342900">
              <a:buFont typeface="Arial" panose="020B0604020202020204" pitchFamily="34" charset="0"/>
              <a:buChar char="•"/>
            </a:pPr>
            <a:r>
              <a:rPr lang="en-US" sz="2400" b="0" dirty="0" smtClean="0">
                <a:solidFill>
                  <a:schemeClr val="tx2">
                    <a:lumMod val="75000"/>
                  </a:schemeClr>
                </a:solidFill>
              </a:rPr>
              <a:t>State agencies  </a:t>
            </a:r>
          </a:p>
          <a:p>
            <a:endParaRPr lang="en-US" sz="2400" b="0" dirty="0" smtClean="0">
              <a:solidFill>
                <a:schemeClr val="tx2">
                  <a:lumMod val="75000"/>
                </a:schemeClr>
              </a:solidFill>
            </a:endParaRPr>
          </a:p>
          <a:p>
            <a:pPr marL="457200" indent="-347663">
              <a:buFont typeface="Arial" panose="020B0604020202020204" pitchFamily="34" charset="0"/>
              <a:buChar char="•"/>
            </a:pPr>
            <a:r>
              <a:rPr lang="en-US" sz="2400" b="0" dirty="0">
                <a:solidFill>
                  <a:schemeClr val="tx2">
                    <a:lumMod val="75000"/>
                  </a:schemeClr>
                </a:solidFill>
              </a:rPr>
              <a:t>P</a:t>
            </a:r>
            <a:r>
              <a:rPr lang="en-US" sz="2400" b="0" dirty="0" smtClean="0">
                <a:solidFill>
                  <a:schemeClr val="tx2">
                    <a:lumMod val="75000"/>
                  </a:schemeClr>
                </a:solidFill>
              </a:rPr>
              <a:t>olitical </a:t>
            </a:r>
            <a:r>
              <a:rPr lang="en-US" sz="2400" b="0" dirty="0">
                <a:solidFill>
                  <a:schemeClr val="tx2">
                    <a:lumMod val="75000"/>
                  </a:schemeClr>
                </a:solidFill>
              </a:rPr>
              <a:t>subdivisions of the </a:t>
            </a:r>
            <a:r>
              <a:rPr lang="en-US" sz="2400" b="0" dirty="0" smtClean="0">
                <a:solidFill>
                  <a:schemeClr val="tx2">
                    <a:lumMod val="75000"/>
                  </a:schemeClr>
                </a:solidFill>
              </a:rPr>
              <a:t>state </a:t>
            </a:r>
          </a:p>
          <a:p>
            <a:pPr marL="457200" indent="4763"/>
            <a:r>
              <a:rPr lang="en-US" sz="2400" b="0" dirty="0" smtClean="0">
                <a:solidFill>
                  <a:schemeClr val="tx2">
                    <a:lumMod val="75000"/>
                  </a:schemeClr>
                </a:solidFill>
              </a:rPr>
              <a:t>(ex: counties</a:t>
            </a:r>
            <a:r>
              <a:rPr lang="en-US" sz="2400" b="0" dirty="0">
                <a:solidFill>
                  <a:schemeClr val="tx2">
                    <a:lumMod val="75000"/>
                  </a:schemeClr>
                </a:solidFill>
              </a:rPr>
              <a:t>, towns, villages or not-for-profit organizations that have oversight for highway safety or serve a population that is in need of highway safety program </a:t>
            </a:r>
            <a:r>
              <a:rPr lang="en-US" sz="2400" b="0" dirty="0" smtClean="0">
                <a:solidFill>
                  <a:schemeClr val="tx2">
                    <a:lumMod val="75000"/>
                  </a:schemeClr>
                </a:solidFill>
              </a:rPr>
              <a:t>services)</a:t>
            </a:r>
          </a:p>
          <a:p>
            <a:endParaRPr lang="en-US" sz="2400" b="0" dirty="0">
              <a:solidFill>
                <a:schemeClr val="tx2">
                  <a:lumMod val="75000"/>
                </a:schemeClr>
              </a:solidFill>
            </a:endParaRPr>
          </a:p>
          <a:p>
            <a:pPr marL="461963" indent="-342900">
              <a:buFont typeface="Arial" panose="020B0604020202020204" pitchFamily="34" charset="0"/>
              <a:buChar char="•"/>
            </a:pPr>
            <a:r>
              <a:rPr lang="en-US" sz="2400" b="0" dirty="0" smtClean="0">
                <a:solidFill>
                  <a:schemeClr val="tx2">
                    <a:lumMod val="75000"/>
                  </a:schemeClr>
                </a:solidFill>
              </a:rPr>
              <a:t>The </a:t>
            </a:r>
            <a:r>
              <a:rPr lang="en-US" sz="2400" b="0" dirty="0">
                <a:solidFill>
                  <a:schemeClr val="tx2">
                    <a:lumMod val="75000"/>
                  </a:schemeClr>
                </a:solidFill>
              </a:rPr>
              <a:t>GHSP </a:t>
            </a:r>
            <a:r>
              <a:rPr lang="en-US" sz="2400" b="0" u="sng" dirty="0">
                <a:solidFill>
                  <a:schemeClr val="tx2">
                    <a:lumMod val="75000"/>
                  </a:schemeClr>
                </a:solidFill>
              </a:rPr>
              <a:t>does not fund for-profit agencies</a:t>
            </a:r>
            <a:r>
              <a:rPr lang="en-US" sz="2400" b="0" dirty="0">
                <a:solidFill>
                  <a:schemeClr val="tx2">
                    <a:lumMod val="75000"/>
                  </a:schemeClr>
                </a:solidFill>
              </a:rPr>
              <a:t>.</a:t>
            </a:r>
          </a:p>
        </p:txBody>
      </p:sp>
    </p:spTree>
    <p:extLst>
      <p:ext uri="{BB962C8B-B14F-4D97-AF65-F5344CB8AC3E}">
        <p14:creationId xmlns:p14="http://schemas.microsoft.com/office/powerpoint/2010/main" val="1474387418"/>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782762"/>
          </a:xfrm>
        </p:spPr>
        <p:txBody>
          <a:bodyPr>
            <a:normAutofit/>
          </a:bodyPr>
          <a:lstStyle/>
          <a:p>
            <a:r>
              <a:rPr lang="en-US" sz="5400" dirty="0" smtClean="0">
                <a:gradFill>
                  <a:gsLst>
                    <a:gs pos="100000">
                      <a:schemeClr val="accent3">
                        <a:lumMod val="50000"/>
                      </a:schemeClr>
                    </a:gs>
                    <a:gs pos="0">
                      <a:srgbClr val="00B050">
                        <a:alpha val="92000"/>
                      </a:srgbClr>
                    </a:gs>
                    <a:gs pos="0">
                      <a:schemeClr val="accent1">
                        <a:tint val="44500"/>
                        <a:satMod val="160000"/>
                      </a:schemeClr>
                    </a:gs>
                    <a:gs pos="100000">
                      <a:schemeClr val="accent3">
                        <a:lumMod val="40000"/>
                        <a:lumOff val="60000"/>
                      </a:schemeClr>
                    </a:gs>
                    <a:gs pos="0">
                      <a:srgbClr val="00B050"/>
                    </a:gs>
                  </a:gsLst>
                  <a:lin ang="5400000" scaled="0"/>
                </a:gradFill>
                <a:latin typeface="Arial" panose="020B0604020202020204" pitchFamily="34" charset="0"/>
                <a:cs typeface="Arial" panose="020B0604020202020204" pitchFamily="34" charset="0"/>
              </a:rPr>
              <a:t>Application </a:t>
            </a:r>
            <a:r>
              <a:rPr lang="en-US" sz="5400" dirty="0">
                <a:gradFill>
                  <a:gsLst>
                    <a:gs pos="100000">
                      <a:schemeClr val="accent3">
                        <a:lumMod val="50000"/>
                      </a:schemeClr>
                    </a:gs>
                    <a:gs pos="0">
                      <a:srgbClr val="00B050">
                        <a:alpha val="92000"/>
                      </a:srgbClr>
                    </a:gs>
                    <a:gs pos="0">
                      <a:schemeClr val="accent1">
                        <a:tint val="44500"/>
                        <a:satMod val="160000"/>
                      </a:schemeClr>
                    </a:gs>
                    <a:gs pos="100000">
                      <a:schemeClr val="accent3">
                        <a:lumMod val="40000"/>
                        <a:lumOff val="60000"/>
                      </a:schemeClr>
                    </a:gs>
                    <a:gs pos="0">
                      <a:srgbClr val="00B050"/>
                    </a:gs>
                  </a:gsLst>
                  <a:lin ang="5400000" scaled="0"/>
                </a:gradFill>
                <a:latin typeface="Arial" panose="020B0604020202020204" pitchFamily="34" charset="0"/>
                <a:cs typeface="Arial" panose="020B0604020202020204" pitchFamily="34" charset="0"/>
              </a:rPr>
              <a:t>Process</a:t>
            </a:r>
            <a:endParaRPr lang="en-US" sz="5400" dirty="0"/>
          </a:p>
        </p:txBody>
      </p:sp>
      <p:sp>
        <p:nvSpPr>
          <p:cNvPr id="4" name="TextBox 3"/>
          <p:cNvSpPr txBox="1"/>
          <p:nvPr/>
        </p:nvSpPr>
        <p:spPr>
          <a:xfrm>
            <a:off x="914400" y="3170926"/>
            <a:ext cx="7315200" cy="1292662"/>
          </a:xfrm>
          <a:prstGeom prst="rect">
            <a:avLst/>
          </a:prstGeom>
          <a:noFill/>
        </p:spPr>
        <p:txBody>
          <a:bodyPr wrap="square" rtlCol="0">
            <a:spAutoFit/>
          </a:bodyPr>
          <a:lstStyle/>
          <a:p>
            <a:pPr algn="ctr"/>
            <a:r>
              <a:rPr lang="en-US" dirty="0" smtClean="0">
                <a:solidFill>
                  <a:schemeClr val="tx2">
                    <a:lumMod val="75000"/>
                  </a:schemeClr>
                </a:solidFill>
              </a:rPr>
              <a:t>Applications must be submitted electronically.  </a:t>
            </a:r>
            <a:endParaRPr lang="en-US" dirty="0">
              <a:solidFill>
                <a:schemeClr val="tx2">
                  <a:lumMod val="75000"/>
                </a:schemeClr>
              </a:solidFill>
            </a:endParaRPr>
          </a:p>
        </p:txBody>
      </p:sp>
    </p:spTree>
    <p:extLst>
      <p:ext uri="{BB962C8B-B14F-4D97-AF65-F5344CB8AC3E}">
        <p14:creationId xmlns:p14="http://schemas.microsoft.com/office/powerpoint/2010/main" val="2529975948"/>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4611" name="Rectangle 3"/>
          <p:cNvSpPr>
            <a:spLocks noGrp="1" noChangeArrowheads="1"/>
          </p:cNvSpPr>
          <p:nvPr>
            <p:ph idx="1"/>
          </p:nvPr>
        </p:nvSpPr>
        <p:spPr>
          <a:xfrm>
            <a:off x="457200" y="2057400"/>
            <a:ext cx="8229600" cy="4073525"/>
          </a:xfrm>
        </p:spPr>
        <p:txBody>
          <a:bodyPr>
            <a:normAutofit/>
          </a:bodyPr>
          <a:lstStyle/>
          <a:p>
            <a:pPr indent="0">
              <a:buNone/>
            </a:pPr>
            <a:r>
              <a:rPr lang="en-US" sz="2800" dirty="0" smtClean="0">
                <a:solidFill>
                  <a:schemeClr val="tx2">
                    <a:lumMod val="75000"/>
                  </a:schemeClr>
                </a:solidFill>
                <a:latin typeface="Arial" panose="020B0604020202020204" pitchFamily="34" charset="0"/>
                <a:cs typeface="Arial" panose="020B0604020202020204" pitchFamily="34" charset="0"/>
              </a:rPr>
              <a:t>A goal is a benchmark</a:t>
            </a:r>
          </a:p>
          <a:p>
            <a:pPr indent="0">
              <a:buNone/>
            </a:pPr>
            <a:endParaRPr lang="en-US" sz="2800" dirty="0">
              <a:solidFill>
                <a:schemeClr val="tx2">
                  <a:lumMod val="75000"/>
                </a:schemeClr>
              </a:solidFill>
              <a:latin typeface="Arial" panose="020B0604020202020204" pitchFamily="34" charset="0"/>
              <a:cs typeface="Arial" panose="020B0604020202020204" pitchFamily="34" charset="0"/>
            </a:endParaRPr>
          </a:p>
          <a:p>
            <a:pPr indent="0">
              <a:buNone/>
            </a:pPr>
            <a:r>
              <a:rPr lang="en-US" sz="2800" dirty="0" smtClean="0">
                <a:solidFill>
                  <a:schemeClr val="tx2">
                    <a:lumMod val="75000"/>
                  </a:schemeClr>
                </a:solidFill>
                <a:latin typeface="Arial" panose="020B0604020202020204" pitchFamily="34" charset="0"/>
                <a:cs typeface="Arial" panose="020B0604020202020204" pitchFamily="34" charset="0"/>
              </a:rPr>
              <a:t>Established as an idea, to correct an identified problem</a:t>
            </a:r>
          </a:p>
          <a:p>
            <a:pPr marL="1245870" lvl="1" indent="-571500">
              <a:buFont typeface="Arial" panose="020B0604020202020204" pitchFamily="34" charset="0"/>
              <a:buChar char="•"/>
            </a:pPr>
            <a:r>
              <a:rPr lang="en-US" sz="2400" dirty="0" smtClean="0">
                <a:solidFill>
                  <a:schemeClr val="tx2">
                    <a:lumMod val="75000"/>
                  </a:schemeClr>
                </a:solidFill>
                <a:latin typeface="Arial" panose="020B0604020202020204" pitchFamily="34" charset="0"/>
                <a:cs typeface="Arial" panose="020B0604020202020204" pitchFamily="34" charset="0"/>
              </a:rPr>
              <a:t>Long and Short-term</a:t>
            </a:r>
          </a:p>
          <a:p>
            <a:pPr marL="1245870" lvl="1" indent="-571500">
              <a:buFont typeface="Arial" panose="020B0604020202020204" pitchFamily="34" charset="0"/>
              <a:buChar char="•"/>
            </a:pPr>
            <a:r>
              <a:rPr lang="en-US" sz="2400" dirty="0" smtClean="0">
                <a:solidFill>
                  <a:schemeClr val="tx2">
                    <a:lumMod val="75000"/>
                  </a:schemeClr>
                </a:solidFill>
                <a:latin typeface="Arial" panose="020B0604020202020204" pitchFamily="34" charset="0"/>
                <a:cs typeface="Arial" panose="020B0604020202020204" pitchFamily="34" charset="0"/>
              </a:rPr>
              <a:t>With Specific </a:t>
            </a:r>
            <a:r>
              <a:rPr lang="en-US" sz="2400" dirty="0">
                <a:solidFill>
                  <a:schemeClr val="tx2">
                    <a:lumMod val="75000"/>
                  </a:schemeClr>
                </a:solidFill>
                <a:latin typeface="Arial" panose="020B0604020202020204" pitchFamily="34" charset="0"/>
                <a:cs typeface="Arial" panose="020B0604020202020204" pitchFamily="34" charset="0"/>
              </a:rPr>
              <a:t>and </a:t>
            </a:r>
            <a:r>
              <a:rPr lang="en-US" sz="2400" dirty="0" smtClean="0">
                <a:solidFill>
                  <a:schemeClr val="tx2">
                    <a:lumMod val="75000"/>
                  </a:schemeClr>
                </a:solidFill>
                <a:latin typeface="Arial" panose="020B0604020202020204" pitchFamily="34" charset="0"/>
                <a:cs typeface="Arial" panose="020B0604020202020204" pitchFamily="34" charset="0"/>
              </a:rPr>
              <a:t>Measureable </a:t>
            </a:r>
            <a:r>
              <a:rPr lang="en-US" sz="2400" dirty="0">
                <a:solidFill>
                  <a:schemeClr val="tx2">
                    <a:lumMod val="75000"/>
                  </a:schemeClr>
                </a:solidFill>
                <a:latin typeface="Arial" panose="020B0604020202020204" pitchFamily="34" charset="0"/>
                <a:cs typeface="Arial" panose="020B0604020202020204" pitchFamily="34" charset="0"/>
              </a:rPr>
              <a:t>O</a:t>
            </a:r>
            <a:r>
              <a:rPr lang="en-US" sz="2400" dirty="0" smtClean="0">
                <a:solidFill>
                  <a:schemeClr val="tx2">
                    <a:lumMod val="75000"/>
                  </a:schemeClr>
                </a:solidFill>
                <a:latin typeface="Arial" panose="020B0604020202020204" pitchFamily="34" charset="0"/>
                <a:cs typeface="Arial" panose="020B0604020202020204" pitchFamily="34" charset="0"/>
              </a:rPr>
              <a:t>utcomes</a:t>
            </a:r>
            <a:endParaRPr lang="en-US" sz="2400" dirty="0">
              <a:solidFill>
                <a:schemeClr val="tx2">
                  <a:lumMod val="75000"/>
                </a:schemeClr>
              </a:solidFill>
              <a:latin typeface="Arial" panose="020B0604020202020204" pitchFamily="34" charset="0"/>
              <a:cs typeface="Arial" panose="020B0604020202020204" pitchFamily="34" charset="0"/>
            </a:endParaRPr>
          </a:p>
          <a:p>
            <a:pPr indent="0">
              <a:buNone/>
            </a:pPr>
            <a:endParaRPr lang="en-US" sz="3600" dirty="0" smtClean="0"/>
          </a:p>
          <a:p>
            <a:pPr indent="0">
              <a:buNone/>
            </a:pPr>
            <a:endParaRPr lang="en-US" sz="2200" dirty="0" smtClean="0"/>
          </a:p>
        </p:txBody>
      </p:sp>
      <p:sp>
        <p:nvSpPr>
          <p:cNvPr id="324610" name="Rectangle 2"/>
          <p:cNvSpPr>
            <a:spLocks noGrp="1" noChangeArrowheads="1"/>
          </p:cNvSpPr>
          <p:nvPr>
            <p:ph type="title"/>
          </p:nvPr>
        </p:nvSpPr>
        <p:spPr/>
        <p:txBody>
          <a:bodyPr>
            <a:normAutofit/>
          </a:bodyPr>
          <a:lstStyle/>
          <a:p>
            <a:pPr marL="54864">
              <a:defRPr/>
            </a:pPr>
            <a:r>
              <a:rPr lang="en-US" dirty="0" smtClean="0">
                <a:gradFill>
                  <a:gsLst>
                    <a:gs pos="100000">
                      <a:schemeClr val="accent3">
                        <a:lumMod val="50000"/>
                      </a:schemeClr>
                    </a:gs>
                    <a:gs pos="0">
                      <a:srgbClr val="00B050">
                        <a:alpha val="92000"/>
                      </a:srgbClr>
                    </a:gs>
                    <a:gs pos="0">
                      <a:schemeClr val="accent1">
                        <a:tint val="44500"/>
                        <a:satMod val="160000"/>
                      </a:schemeClr>
                    </a:gs>
                    <a:gs pos="100000">
                      <a:schemeClr val="accent3">
                        <a:lumMod val="40000"/>
                        <a:lumOff val="60000"/>
                      </a:schemeClr>
                    </a:gs>
                    <a:gs pos="0">
                      <a:srgbClr val="00B050"/>
                    </a:gs>
                  </a:gsLst>
                  <a:lin ang="5400000" scaled="0"/>
                </a:gradFill>
                <a:latin typeface="Arial" panose="020B0604020202020204" pitchFamily="34" charset="0"/>
                <a:cs typeface="Arial" panose="020B0604020202020204" pitchFamily="34" charset="0"/>
              </a:rPr>
              <a:t>Project Goals &amp; Objectives</a:t>
            </a:r>
            <a:endParaRPr lang="en-US" dirty="0">
              <a:solidFill>
                <a:schemeClr val="tx2">
                  <a:lumMod val="75000"/>
                </a:schemeClr>
              </a:solidFill>
            </a:endParaRPr>
          </a:p>
        </p:txBody>
      </p:sp>
    </p:spTree>
    <p:extLst>
      <p:ext uri="{BB962C8B-B14F-4D97-AF65-F5344CB8AC3E}">
        <p14:creationId xmlns:p14="http://schemas.microsoft.com/office/powerpoint/2010/main" val="73800340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4611">
                                            <p:txEl>
                                              <p:pRg st="0" end="0"/>
                                            </p:txEl>
                                          </p:spTgt>
                                        </p:tgtEl>
                                        <p:attrNameLst>
                                          <p:attrName>style.visibility</p:attrName>
                                        </p:attrNameLst>
                                      </p:cBhvr>
                                      <p:to>
                                        <p:strVal val="visible"/>
                                      </p:to>
                                    </p:set>
                                    <p:animEffect transition="in" filter="fade">
                                      <p:cBhvr>
                                        <p:cTn id="7" dur="1000"/>
                                        <p:tgtEl>
                                          <p:spTgt spid="324611">
                                            <p:txEl>
                                              <p:pRg st="0" end="0"/>
                                            </p:txEl>
                                          </p:spTgt>
                                        </p:tgtEl>
                                      </p:cBhvr>
                                    </p:animEffect>
                                    <p:anim calcmode="lin" valueType="num">
                                      <p:cBhvr>
                                        <p:cTn id="8" dur="1000" fill="hold"/>
                                        <p:tgtEl>
                                          <p:spTgt spid="3246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24611">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24611">
                                            <p:txEl>
                                              <p:pRg st="2" end="2"/>
                                            </p:txEl>
                                          </p:spTgt>
                                        </p:tgtEl>
                                        <p:attrNameLst>
                                          <p:attrName>style.visibility</p:attrName>
                                        </p:attrNameLst>
                                      </p:cBhvr>
                                      <p:to>
                                        <p:strVal val="visible"/>
                                      </p:to>
                                    </p:set>
                                    <p:animEffect transition="in" filter="fade">
                                      <p:cBhvr>
                                        <p:cTn id="13" dur="1000"/>
                                        <p:tgtEl>
                                          <p:spTgt spid="324611">
                                            <p:txEl>
                                              <p:pRg st="2" end="2"/>
                                            </p:txEl>
                                          </p:spTgt>
                                        </p:tgtEl>
                                      </p:cBhvr>
                                    </p:animEffect>
                                    <p:anim calcmode="lin" valueType="num">
                                      <p:cBhvr>
                                        <p:cTn id="14" dur="1000" fill="hold"/>
                                        <p:tgtEl>
                                          <p:spTgt spid="324611">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24611">
                                            <p:txEl>
                                              <p:pRg st="2" end="2"/>
                                            </p:txEl>
                                          </p:spTgt>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324611">
                                            <p:txEl>
                                              <p:pRg st="3" end="3"/>
                                            </p:txEl>
                                          </p:spTgt>
                                        </p:tgtEl>
                                        <p:attrNameLst>
                                          <p:attrName>style.visibility</p:attrName>
                                        </p:attrNameLst>
                                      </p:cBhvr>
                                      <p:to>
                                        <p:strVal val="visible"/>
                                      </p:to>
                                    </p:set>
                                    <p:animEffect transition="in" filter="fade">
                                      <p:cBhvr>
                                        <p:cTn id="18" dur="1000"/>
                                        <p:tgtEl>
                                          <p:spTgt spid="324611">
                                            <p:txEl>
                                              <p:pRg st="3" end="3"/>
                                            </p:txEl>
                                          </p:spTgt>
                                        </p:tgtEl>
                                      </p:cBhvr>
                                    </p:animEffect>
                                    <p:anim calcmode="lin" valueType="num">
                                      <p:cBhvr>
                                        <p:cTn id="19" dur="1000" fill="hold"/>
                                        <p:tgtEl>
                                          <p:spTgt spid="324611">
                                            <p:txEl>
                                              <p:pRg st="3" end="3"/>
                                            </p:txEl>
                                          </p:spTgt>
                                        </p:tgtEl>
                                        <p:attrNameLst>
                                          <p:attrName>ppt_x</p:attrName>
                                        </p:attrNameLst>
                                      </p:cBhvr>
                                      <p:tavLst>
                                        <p:tav tm="0">
                                          <p:val>
                                            <p:strVal val="#ppt_x"/>
                                          </p:val>
                                        </p:tav>
                                        <p:tav tm="100000">
                                          <p:val>
                                            <p:strVal val="#ppt_x"/>
                                          </p:val>
                                        </p:tav>
                                      </p:tavLst>
                                    </p:anim>
                                    <p:anim calcmode="lin" valueType="num">
                                      <p:cBhvr>
                                        <p:cTn id="20" dur="1000" fill="hold"/>
                                        <p:tgtEl>
                                          <p:spTgt spid="324611">
                                            <p:txEl>
                                              <p:pRg st="3" end="3"/>
                                            </p:txEl>
                                          </p:spTgt>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24611">
                                            <p:txEl>
                                              <p:pRg st="4" end="4"/>
                                            </p:txEl>
                                          </p:spTgt>
                                        </p:tgtEl>
                                        <p:attrNameLst>
                                          <p:attrName>style.visibility</p:attrName>
                                        </p:attrNameLst>
                                      </p:cBhvr>
                                      <p:to>
                                        <p:strVal val="visible"/>
                                      </p:to>
                                    </p:set>
                                    <p:animEffect transition="in" filter="fade">
                                      <p:cBhvr>
                                        <p:cTn id="23" dur="1000"/>
                                        <p:tgtEl>
                                          <p:spTgt spid="324611">
                                            <p:txEl>
                                              <p:pRg st="4" end="4"/>
                                            </p:txEl>
                                          </p:spTgt>
                                        </p:tgtEl>
                                      </p:cBhvr>
                                    </p:animEffect>
                                    <p:anim calcmode="lin" valueType="num">
                                      <p:cBhvr>
                                        <p:cTn id="24" dur="1000" fill="hold"/>
                                        <p:tgtEl>
                                          <p:spTgt spid="324611">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32461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611"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0515" name="Rectangle 3"/>
          <p:cNvSpPr>
            <a:spLocks noGrp="1" noChangeArrowheads="1"/>
          </p:cNvSpPr>
          <p:nvPr>
            <p:ph idx="1"/>
          </p:nvPr>
        </p:nvSpPr>
        <p:spPr>
          <a:xfrm>
            <a:off x="381000" y="1676400"/>
            <a:ext cx="8458200" cy="4648200"/>
          </a:xfrm>
        </p:spPr>
        <p:txBody>
          <a:bodyPr>
            <a:normAutofit fontScale="92500" lnSpcReduction="20000"/>
          </a:bodyPr>
          <a:lstStyle/>
          <a:p>
            <a:pPr marL="0" indent="0" eaLnBrk="1" hangingPunct="1">
              <a:lnSpc>
                <a:spcPct val="90000"/>
              </a:lnSpc>
              <a:spcAft>
                <a:spcPct val="50000"/>
              </a:spcAft>
              <a:buNone/>
            </a:pPr>
            <a:endParaRPr lang="en-US" sz="3200" dirty="0" smtClean="0"/>
          </a:p>
          <a:p>
            <a:pPr lvl="1">
              <a:lnSpc>
                <a:spcPct val="90000"/>
              </a:lnSpc>
              <a:spcAft>
                <a:spcPct val="50000"/>
              </a:spcAft>
              <a:buFont typeface="Arial" panose="020B0604020202020204" pitchFamily="34" charset="0"/>
              <a:buChar char="•"/>
            </a:pPr>
            <a:r>
              <a:rPr lang="en-US" sz="2800" dirty="0" smtClean="0">
                <a:solidFill>
                  <a:schemeClr val="tx2">
                    <a:lumMod val="75000"/>
                  </a:schemeClr>
                </a:solidFill>
              </a:rPr>
              <a:t>Write a Problem Statement</a:t>
            </a:r>
          </a:p>
          <a:p>
            <a:pPr lvl="1">
              <a:lnSpc>
                <a:spcPct val="90000"/>
              </a:lnSpc>
              <a:spcAft>
                <a:spcPct val="50000"/>
              </a:spcAft>
              <a:buFont typeface="Arial" panose="020B0604020202020204" pitchFamily="34" charset="0"/>
              <a:buChar char="•"/>
            </a:pPr>
            <a:r>
              <a:rPr lang="en-US" sz="2800" dirty="0" smtClean="0">
                <a:solidFill>
                  <a:schemeClr val="tx2">
                    <a:lumMod val="75000"/>
                  </a:schemeClr>
                </a:solidFill>
              </a:rPr>
              <a:t>Develop the Project Goals/Objectives/Activities</a:t>
            </a:r>
          </a:p>
          <a:p>
            <a:pPr lvl="1">
              <a:lnSpc>
                <a:spcPct val="90000"/>
              </a:lnSpc>
              <a:spcAft>
                <a:spcPct val="50000"/>
              </a:spcAft>
              <a:buFont typeface="Arial" panose="020B0604020202020204" pitchFamily="34" charset="0"/>
              <a:buChar char="•"/>
            </a:pPr>
            <a:r>
              <a:rPr lang="en-US" sz="2800" dirty="0" smtClean="0">
                <a:solidFill>
                  <a:schemeClr val="tx2">
                    <a:lumMod val="75000"/>
                  </a:schemeClr>
                </a:solidFill>
              </a:rPr>
              <a:t>Develop Performance Measures</a:t>
            </a:r>
          </a:p>
          <a:p>
            <a:pPr lvl="1">
              <a:lnSpc>
                <a:spcPct val="90000"/>
              </a:lnSpc>
              <a:spcAft>
                <a:spcPct val="50000"/>
              </a:spcAft>
              <a:buFont typeface="Arial" panose="020B0604020202020204" pitchFamily="34" charset="0"/>
              <a:buChar char="•"/>
            </a:pPr>
            <a:r>
              <a:rPr lang="en-US" sz="2800" dirty="0" smtClean="0">
                <a:solidFill>
                  <a:schemeClr val="tx2">
                    <a:lumMod val="75000"/>
                  </a:schemeClr>
                </a:solidFill>
              </a:rPr>
              <a:t>Create Timelines</a:t>
            </a:r>
          </a:p>
          <a:p>
            <a:pPr lvl="1">
              <a:lnSpc>
                <a:spcPct val="90000"/>
              </a:lnSpc>
              <a:spcAft>
                <a:spcPct val="50000"/>
              </a:spcAft>
              <a:buFont typeface="Arial" panose="020B0604020202020204" pitchFamily="34" charset="0"/>
              <a:buChar char="•"/>
            </a:pPr>
            <a:r>
              <a:rPr lang="en-US" sz="2800" dirty="0" smtClean="0">
                <a:solidFill>
                  <a:schemeClr val="tx2">
                    <a:lumMod val="75000"/>
                  </a:schemeClr>
                </a:solidFill>
              </a:rPr>
              <a:t>Develop Your Action Plan  </a:t>
            </a:r>
          </a:p>
          <a:p>
            <a:pPr lvl="1">
              <a:lnSpc>
                <a:spcPct val="90000"/>
              </a:lnSpc>
              <a:spcAft>
                <a:spcPct val="50000"/>
              </a:spcAft>
              <a:buFont typeface="Arial" panose="020B0604020202020204" pitchFamily="34" charset="0"/>
              <a:buChar char="•"/>
            </a:pPr>
            <a:r>
              <a:rPr lang="en-US" sz="2800" dirty="0" smtClean="0">
                <a:solidFill>
                  <a:schemeClr val="tx2">
                    <a:lumMod val="75000"/>
                  </a:schemeClr>
                </a:solidFill>
              </a:rPr>
              <a:t>Evaluation Plan (how success will be measured: outcomes)</a:t>
            </a:r>
          </a:p>
          <a:p>
            <a:pPr lvl="1">
              <a:lnSpc>
                <a:spcPct val="90000"/>
              </a:lnSpc>
              <a:spcAft>
                <a:spcPct val="50000"/>
              </a:spcAft>
              <a:buFont typeface="Arial" panose="020B0604020202020204" pitchFamily="34" charset="0"/>
              <a:buChar char="•"/>
            </a:pPr>
            <a:r>
              <a:rPr lang="en-US" sz="2800" dirty="0" smtClean="0">
                <a:solidFill>
                  <a:schemeClr val="tx2">
                    <a:lumMod val="75000"/>
                  </a:schemeClr>
                </a:solidFill>
              </a:rPr>
              <a:t>Resources Required: financial and community partners</a:t>
            </a:r>
          </a:p>
        </p:txBody>
      </p:sp>
      <p:sp>
        <p:nvSpPr>
          <p:cNvPr id="320514" name="Rectangle 2"/>
          <p:cNvSpPr>
            <a:spLocks noGrp="1" noChangeArrowheads="1"/>
          </p:cNvSpPr>
          <p:nvPr>
            <p:ph type="title"/>
          </p:nvPr>
        </p:nvSpPr>
        <p:spPr/>
        <p:txBody>
          <a:bodyPr>
            <a:normAutofit/>
          </a:bodyPr>
          <a:lstStyle/>
          <a:p>
            <a:pPr marL="54864">
              <a:defRPr/>
            </a:pPr>
            <a:r>
              <a:rPr lang="en-US" sz="4800" dirty="0" smtClean="0">
                <a:gradFill>
                  <a:gsLst>
                    <a:gs pos="100000">
                      <a:schemeClr val="accent3">
                        <a:lumMod val="50000"/>
                      </a:schemeClr>
                    </a:gs>
                    <a:gs pos="0">
                      <a:srgbClr val="00B050">
                        <a:alpha val="92000"/>
                      </a:srgbClr>
                    </a:gs>
                    <a:gs pos="0">
                      <a:schemeClr val="accent1">
                        <a:tint val="44500"/>
                        <a:satMod val="160000"/>
                      </a:schemeClr>
                    </a:gs>
                    <a:gs pos="100000">
                      <a:schemeClr val="accent3">
                        <a:lumMod val="40000"/>
                        <a:lumOff val="60000"/>
                      </a:schemeClr>
                    </a:gs>
                    <a:gs pos="0">
                      <a:srgbClr val="00B050"/>
                    </a:gs>
                  </a:gsLst>
                  <a:lin ang="5400000" scaled="0"/>
                </a:gradFill>
                <a:latin typeface="Arial" panose="020B0604020202020204" pitchFamily="34" charset="0"/>
                <a:cs typeface="Arial" panose="020B0604020202020204" pitchFamily="34" charset="0"/>
              </a:rPr>
              <a:t>Application Components</a:t>
            </a:r>
            <a:endParaRPr lang="en-US" sz="4800" dirty="0">
              <a:solidFill>
                <a:srgbClr val="002060"/>
              </a:solidFill>
            </a:endParaRPr>
          </a:p>
        </p:txBody>
      </p:sp>
    </p:spTree>
    <p:extLst>
      <p:ext uri="{BB962C8B-B14F-4D97-AF65-F5344CB8AC3E}">
        <p14:creationId xmlns:p14="http://schemas.microsoft.com/office/powerpoint/2010/main" val="320264024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0515">
                                            <p:txEl>
                                              <p:pRg st="1" end="1"/>
                                            </p:txEl>
                                          </p:spTgt>
                                        </p:tgtEl>
                                        <p:attrNameLst>
                                          <p:attrName>style.visibility</p:attrName>
                                        </p:attrNameLst>
                                      </p:cBhvr>
                                      <p:to>
                                        <p:strVal val="visible"/>
                                      </p:to>
                                    </p:set>
                                    <p:animEffect transition="in" filter="fade">
                                      <p:cBhvr>
                                        <p:cTn id="7" dur="1000"/>
                                        <p:tgtEl>
                                          <p:spTgt spid="320515">
                                            <p:txEl>
                                              <p:pRg st="1" end="1"/>
                                            </p:txEl>
                                          </p:spTgt>
                                        </p:tgtEl>
                                      </p:cBhvr>
                                    </p:animEffect>
                                    <p:anim calcmode="lin" valueType="num">
                                      <p:cBhvr>
                                        <p:cTn id="8" dur="1000" fill="hold"/>
                                        <p:tgtEl>
                                          <p:spTgt spid="32051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20515">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20515">
                                            <p:txEl>
                                              <p:pRg st="2" end="2"/>
                                            </p:txEl>
                                          </p:spTgt>
                                        </p:tgtEl>
                                        <p:attrNameLst>
                                          <p:attrName>style.visibility</p:attrName>
                                        </p:attrNameLst>
                                      </p:cBhvr>
                                      <p:to>
                                        <p:strVal val="visible"/>
                                      </p:to>
                                    </p:set>
                                    <p:animEffect transition="in" filter="fade">
                                      <p:cBhvr>
                                        <p:cTn id="12" dur="1000"/>
                                        <p:tgtEl>
                                          <p:spTgt spid="320515">
                                            <p:txEl>
                                              <p:pRg st="2" end="2"/>
                                            </p:txEl>
                                          </p:spTgt>
                                        </p:tgtEl>
                                      </p:cBhvr>
                                    </p:animEffect>
                                    <p:anim calcmode="lin" valueType="num">
                                      <p:cBhvr>
                                        <p:cTn id="13" dur="1000" fill="hold"/>
                                        <p:tgtEl>
                                          <p:spTgt spid="320515">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20515">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20515">
                                            <p:txEl>
                                              <p:pRg st="3" end="3"/>
                                            </p:txEl>
                                          </p:spTgt>
                                        </p:tgtEl>
                                        <p:attrNameLst>
                                          <p:attrName>style.visibility</p:attrName>
                                        </p:attrNameLst>
                                      </p:cBhvr>
                                      <p:to>
                                        <p:strVal val="visible"/>
                                      </p:to>
                                    </p:set>
                                    <p:animEffect transition="in" filter="fade">
                                      <p:cBhvr>
                                        <p:cTn id="17" dur="1000"/>
                                        <p:tgtEl>
                                          <p:spTgt spid="320515">
                                            <p:txEl>
                                              <p:pRg st="3" end="3"/>
                                            </p:txEl>
                                          </p:spTgt>
                                        </p:tgtEl>
                                      </p:cBhvr>
                                    </p:animEffect>
                                    <p:anim calcmode="lin" valueType="num">
                                      <p:cBhvr>
                                        <p:cTn id="18" dur="1000" fill="hold"/>
                                        <p:tgtEl>
                                          <p:spTgt spid="320515">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20515">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20515">
                                            <p:txEl>
                                              <p:pRg st="4" end="4"/>
                                            </p:txEl>
                                          </p:spTgt>
                                        </p:tgtEl>
                                        <p:attrNameLst>
                                          <p:attrName>style.visibility</p:attrName>
                                        </p:attrNameLst>
                                      </p:cBhvr>
                                      <p:to>
                                        <p:strVal val="visible"/>
                                      </p:to>
                                    </p:set>
                                    <p:animEffect transition="in" filter="fade">
                                      <p:cBhvr>
                                        <p:cTn id="22" dur="1000"/>
                                        <p:tgtEl>
                                          <p:spTgt spid="320515">
                                            <p:txEl>
                                              <p:pRg st="4" end="4"/>
                                            </p:txEl>
                                          </p:spTgt>
                                        </p:tgtEl>
                                      </p:cBhvr>
                                    </p:animEffect>
                                    <p:anim calcmode="lin" valueType="num">
                                      <p:cBhvr>
                                        <p:cTn id="23" dur="1000" fill="hold"/>
                                        <p:tgtEl>
                                          <p:spTgt spid="320515">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20515">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20515">
                                            <p:txEl>
                                              <p:pRg st="5" end="5"/>
                                            </p:txEl>
                                          </p:spTgt>
                                        </p:tgtEl>
                                        <p:attrNameLst>
                                          <p:attrName>style.visibility</p:attrName>
                                        </p:attrNameLst>
                                      </p:cBhvr>
                                      <p:to>
                                        <p:strVal val="visible"/>
                                      </p:to>
                                    </p:set>
                                    <p:animEffect transition="in" filter="fade">
                                      <p:cBhvr>
                                        <p:cTn id="27" dur="1000"/>
                                        <p:tgtEl>
                                          <p:spTgt spid="320515">
                                            <p:txEl>
                                              <p:pRg st="5" end="5"/>
                                            </p:txEl>
                                          </p:spTgt>
                                        </p:tgtEl>
                                      </p:cBhvr>
                                    </p:animEffect>
                                    <p:anim calcmode="lin" valueType="num">
                                      <p:cBhvr>
                                        <p:cTn id="28" dur="1000" fill="hold"/>
                                        <p:tgtEl>
                                          <p:spTgt spid="320515">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20515">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0515">
                                            <p:txEl>
                                              <p:pRg st="6" end="6"/>
                                            </p:txEl>
                                          </p:spTgt>
                                        </p:tgtEl>
                                        <p:attrNameLst>
                                          <p:attrName>style.visibility</p:attrName>
                                        </p:attrNameLst>
                                      </p:cBhvr>
                                      <p:to>
                                        <p:strVal val="visible"/>
                                      </p:to>
                                    </p:set>
                                    <p:animEffect transition="in" filter="fade">
                                      <p:cBhvr>
                                        <p:cTn id="32" dur="1000"/>
                                        <p:tgtEl>
                                          <p:spTgt spid="320515">
                                            <p:txEl>
                                              <p:pRg st="6" end="6"/>
                                            </p:txEl>
                                          </p:spTgt>
                                        </p:tgtEl>
                                      </p:cBhvr>
                                    </p:animEffect>
                                    <p:anim calcmode="lin" valueType="num">
                                      <p:cBhvr>
                                        <p:cTn id="33" dur="1000" fill="hold"/>
                                        <p:tgtEl>
                                          <p:spTgt spid="320515">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320515">
                                            <p:txEl>
                                              <p:pRg st="6" end="6"/>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20515">
                                            <p:txEl>
                                              <p:pRg st="7" end="7"/>
                                            </p:txEl>
                                          </p:spTgt>
                                        </p:tgtEl>
                                        <p:attrNameLst>
                                          <p:attrName>style.visibility</p:attrName>
                                        </p:attrNameLst>
                                      </p:cBhvr>
                                      <p:to>
                                        <p:strVal val="visible"/>
                                      </p:to>
                                    </p:set>
                                    <p:animEffect transition="in" filter="fade">
                                      <p:cBhvr>
                                        <p:cTn id="37" dur="1000"/>
                                        <p:tgtEl>
                                          <p:spTgt spid="320515">
                                            <p:txEl>
                                              <p:pRg st="7" end="7"/>
                                            </p:txEl>
                                          </p:spTgt>
                                        </p:tgtEl>
                                      </p:cBhvr>
                                    </p:animEffect>
                                    <p:anim calcmode="lin" valueType="num">
                                      <p:cBhvr>
                                        <p:cTn id="38" dur="1000" fill="hold"/>
                                        <p:tgtEl>
                                          <p:spTgt spid="320515">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32051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51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rmAutofit/>
          </a:bodyPr>
          <a:lstStyle/>
          <a:p>
            <a:r>
              <a:rPr lang="en-US" sz="5400" dirty="0" smtClean="0">
                <a:gradFill>
                  <a:gsLst>
                    <a:gs pos="100000">
                      <a:schemeClr val="accent3">
                        <a:lumMod val="50000"/>
                      </a:schemeClr>
                    </a:gs>
                    <a:gs pos="0">
                      <a:srgbClr val="00B050">
                        <a:alpha val="92000"/>
                      </a:srgbClr>
                    </a:gs>
                    <a:gs pos="0">
                      <a:schemeClr val="accent1">
                        <a:tint val="44500"/>
                        <a:satMod val="160000"/>
                      </a:schemeClr>
                    </a:gs>
                    <a:gs pos="100000">
                      <a:schemeClr val="accent3">
                        <a:lumMod val="40000"/>
                        <a:lumOff val="60000"/>
                      </a:schemeClr>
                    </a:gs>
                    <a:gs pos="0">
                      <a:srgbClr val="00B050"/>
                    </a:gs>
                  </a:gsLst>
                  <a:lin ang="5400000" scaled="0"/>
                </a:gradFill>
                <a:latin typeface="Arial" panose="020B0604020202020204" pitchFamily="34" charset="0"/>
                <a:cs typeface="Arial" panose="020B0604020202020204" pitchFamily="34" charset="0"/>
              </a:rPr>
              <a:t>Application Process</a:t>
            </a:r>
            <a:endParaRPr lang="en-US" sz="5400" dirty="0"/>
          </a:p>
        </p:txBody>
      </p:sp>
      <p:sp>
        <p:nvSpPr>
          <p:cNvPr id="4" name="TextBox 3"/>
          <p:cNvSpPr txBox="1"/>
          <p:nvPr/>
        </p:nvSpPr>
        <p:spPr>
          <a:xfrm>
            <a:off x="737839" y="1752600"/>
            <a:ext cx="7924800" cy="4832092"/>
          </a:xfrm>
          <a:prstGeom prst="rect">
            <a:avLst/>
          </a:prstGeom>
          <a:noFill/>
        </p:spPr>
        <p:txBody>
          <a:bodyPr wrap="square" rtlCol="0">
            <a:spAutoFit/>
          </a:bodyPr>
          <a:lstStyle/>
          <a:p>
            <a:r>
              <a:rPr lang="en-US" sz="3200" b="0" dirty="0" smtClean="0"/>
              <a:t>The application is available to you electronically in fillable format. You may have downloaded it with the documents for this webinar.  It is also </a:t>
            </a:r>
            <a:r>
              <a:rPr lang="en-US" sz="3200" b="0" dirty="0"/>
              <a:t>available on our website</a:t>
            </a:r>
            <a:r>
              <a:rPr lang="en-US" sz="3200" b="0" dirty="0" smtClean="0"/>
              <a:t>:   </a:t>
            </a:r>
            <a:r>
              <a:rPr lang="en-US" sz="3200" u="sng" dirty="0" smtClean="0"/>
              <a:t>http</a:t>
            </a:r>
            <a:r>
              <a:rPr lang="en-US" sz="3200" u="sng" dirty="0"/>
              <a:t>://</a:t>
            </a:r>
            <a:r>
              <a:rPr lang="en-US" sz="3200" u="sng" dirty="0" smtClean="0"/>
              <a:t>ghsp.vermont.gov</a:t>
            </a:r>
            <a:endParaRPr lang="en-US" sz="3200" u="sng" dirty="0" smtClean="0"/>
          </a:p>
          <a:p>
            <a:pPr>
              <a:spcBef>
                <a:spcPts val="1200"/>
              </a:spcBef>
            </a:pPr>
            <a:r>
              <a:rPr lang="en-US" sz="3200" b="0" dirty="0"/>
              <a:t>F</a:t>
            </a:r>
            <a:r>
              <a:rPr lang="en-US" sz="3200" b="0" dirty="0" smtClean="0"/>
              <a:t>ollow the instructions and </a:t>
            </a:r>
            <a:r>
              <a:rPr lang="en-US" sz="3200" b="0" dirty="0" smtClean="0"/>
              <a:t>email all applications to:</a:t>
            </a:r>
          </a:p>
          <a:p>
            <a:pPr>
              <a:spcBef>
                <a:spcPts val="1200"/>
              </a:spcBef>
            </a:pPr>
            <a:r>
              <a:rPr lang="en-US" sz="3200" dirty="0" smtClean="0">
                <a:solidFill>
                  <a:schemeClr val="tx2">
                    <a:lumMod val="75000"/>
                  </a:schemeClr>
                </a:solidFill>
                <a:latin typeface="Arial" panose="020B0604020202020204" pitchFamily="34" charset="0"/>
                <a:cs typeface="Arial" panose="020B0604020202020204" pitchFamily="34" charset="0"/>
              </a:rPr>
              <a:t>AOT.GHSPGrantsLE@state.vt.us</a:t>
            </a:r>
            <a:endParaRPr lang="en-US" sz="3200" dirty="0">
              <a:solidFill>
                <a:schemeClr val="tx2">
                  <a:lumMod val="75000"/>
                </a:schemeClr>
              </a:solidFill>
              <a:latin typeface="Arial" panose="020B0604020202020204" pitchFamily="34" charset="0"/>
              <a:cs typeface="Arial" panose="020B0604020202020204" pitchFamily="34" charset="0"/>
            </a:endParaRPr>
          </a:p>
          <a:p>
            <a:endParaRPr lang="en-US" sz="3200" b="0" dirty="0"/>
          </a:p>
        </p:txBody>
      </p:sp>
    </p:spTree>
    <p:extLst>
      <p:ext uri="{BB962C8B-B14F-4D97-AF65-F5344CB8AC3E}">
        <p14:creationId xmlns:p14="http://schemas.microsoft.com/office/powerpoint/2010/main" val="1979087237"/>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406" y="228600"/>
            <a:ext cx="7924800" cy="944562"/>
          </a:xfrm>
        </p:spPr>
        <p:txBody>
          <a:bodyPr>
            <a:normAutofit fontScale="90000"/>
          </a:bodyPr>
          <a:lstStyle/>
          <a:p>
            <a:pPr lvl="1" algn="ctr" rtl="0">
              <a:lnSpc>
                <a:spcPts val="5800"/>
              </a:lnSpc>
              <a:spcBef>
                <a:spcPct val="0"/>
              </a:spcBef>
            </a:pPr>
            <a:r>
              <a:rPr lang="en-US" sz="3600" dirty="0" smtClean="0">
                <a:latin typeface="Arial" panose="020B0604020202020204" pitchFamily="34" charset="0"/>
                <a:cs typeface="Arial" panose="020B0604020202020204" pitchFamily="34" charset="0"/>
              </a:rPr>
              <a:t/>
            </a:r>
            <a:br>
              <a:rPr lang="en-US" sz="3600" dirty="0" smtClean="0">
                <a:latin typeface="Arial" panose="020B0604020202020204" pitchFamily="34" charset="0"/>
                <a:cs typeface="Arial" panose="020B0604020202020204" pitchFamily="34" charset="0"/>
              </a:rPr>
            </a:br>
            <a:endParaRPr lang="en-US" dirty="0"/>
          </a:p>
        </p:txBody>
      </p:sp>
      <p:sp>
        <p:nvSpPr>
          <p:cNvPr id="3" name="TextBox 2"/>
          <p:cNvSpPr txBox="1"/>
          <p:nvPr/>
        </p:nvSpPr>
        <p:spPr>
          <a:xfrm>
            <a:off x="432619" y="2438400"/>
            <a:ext cx="7924800" cy="3662541"/>
          </a:xfrm>
          <a:prstGeom prst="rect">
            <a:avLst/>
          </a:prstGeom>
          <a:noFill/>
        </p:spPr>
        <p:txBody>
          <a:bodyPr wrap="square" rtlCol="0">
            <a:spAutoFit/>
          </a:bodyPr>
          <a:lstStyle/>
          <a:p>
            <a:pPr algn="ctr"/>
            <a:r>
              <a:rPr lang="en-US" sz="2400" b="0" dirty="0">
                <a:solidFill>
                  <a:schemeClr val="tx2">
                    <a:lumMod val="75000"/>
                  </a:schemeClr>
                </a:solidFill>
              </a:rPr>
              <a:t>To be allowable, costs must be necessary, reasonable, allocable,</a:t>
            </a:r>
            <a:r>
              <a:rPr lang="en-US" sz="2400" dirty="0">
                <a:solidFill>
                  <a:schemeClr val="tx2">
                    <a:lumMod val="75000"/>
                  </a:schemeClr>
                </a:solidFill>
              </a:rPr>
              <a:t> </a:t>
            </a:r>
            <a:r>
              <a:rPr lang="en-US" sz="2400" b="0" dirty="0" smtClean="0">
                <a:solidFill>
                  <a:schemeClr val="tx2">
                    <a:lumMod val="75000"/>
                  </a:schemeClr>
                </a:solidFill>
              </a:rPr>
              <a:t>and appropriate to the circumstance. </a:t>
            </a:r>
          </a:p>
          <a:p>
            <a:pPr algn="ctr"/>
            <a:endParaRPr lang="en-US" sz="2400" b="0" dirty="0" smtClean="0">
              <a:solidFill>
                <a:schemeClr val="tx2">
                  <a:lumMod val="75000"/>
                </a:schemeClr>
              </a:solidFill>
            </a:endParaRPr>
          </a:p>
          <a:p>
            <a:pPr algn="ctr"/>
            <a:r>
              <a:rPr lang="en-US" sz="2400" b="0" dirty="0" smtClean="0">
                <a:solidFill>
                  <a:schemeClr val="tx2">
                    <a:lumMod val="75000"/>
                  </a:schemeClr>
                </a:solidFill>
              </a:rPr>
              <a:t>Federal </a:t>
            </a:r>
            <a:r>
              <a:rPr lang="en-US" sz="2400" b="0" dirty="0">
                <a:solidFill>
                  <a:schemeClr val="tx2">
                    <a:lumMod val="75000"/>
                  </a:schemeClr>
                </a:solidFill>
              </a:rPr>
              <a:t>funds must be used </a:t>
            </a:r>
            <a:r>
              <a:rPr lang="en-US" sz="2400" dirty="0">
                <a:solidFill>
                  <a:schemeClr val="tx2">
                    <a:lumMod val="75000"/>
                  </a:schemeClr>
                </a:solidFill>
              </a:rPr>
              <a:t>in accordance with the appropriate </a:t>
            </a:r>
            <a:r>
              <a:rPr lang="en-US" sz="2400" dirty="0" smtClean="0">
                <a:solidFill>
                  <a:schemeClr val="tx2">
                    <a:lumMod val="75000"/>
                  </a:schemeClr>
                </a:solidFill>
              </a:rPr>
              <a:t>statute. Costs </a:t>
            </a:r>
            <a:r>
              <a:rPr lang="en-US" sz="2400" dirty="0">
                <a:solidFill>
                  <a:schemeClr val="tx2">
                    <a:lumMod val="75000"/>
                  </a:schemeClr>
                </a:solidFill>
              </a:rPr>
              <a:t>must be consistent with the authorizing statute and implementing </a:t>
            </a:r>
            <a:endParaRPr lang="en-US" sz="2400" dirty="0" smtClean="0">
              <a:solidFill>
                <a:schemeClr val="tx2">
                  <a:lumMod val="75000"/>
                </a:schemeClr>
              </a:solidFill>
            </a:endParaRPr>
          </a:p>
          <a:p>
            <a:pPr algn="ctr"/>
            <a:r>
              <a:rPr lang="en-US" sz="2400" dirty="0" smtClean="0">
                <a:solidFill>
                  <a:schemeClr val="tx2">
                    <a:lumMod val="75000"/>
                  </a:schemeClr>
                </a:solidFill>
              </a:rPr>
              <a:t>regulation</a:t>
            </a:r>
            <a:r>
              <a:rPr lang="en-US" sz="2400" dirty="0">
                <a:solidFill>
                  <a:schemeClr val="tx2">
                    <a:lumMod val="75000"/>
                  </a:schemeClr>
                </a:solidFill>
              </a:rPr>
              <a:t>, guidance and </a:t>
            </a:r>
            <a:endParaRPr lang="en-US" sz="2400" dirty="0" smtClean="0">
              <a:solidFill>
                <a:schemeClr val="tx2">
                  <a:lumMod val="75000"/>
                </a:schemeClr>
              </a:solidFill>
            </a:endParaRPr>
          </a:p>
          <a:p>
            <a:pPr algn="ctr"/>
            <a:r>
              <a:rPr lang="en-US" sz="3200" dirty="0" smtClean="0">
                <a:solidFill>
                  <a:schemeClr val="tx2">
                    <a:lumMod val="75000"/>
                  </a:schemeClr>
                </a:solidFill>
              </a:rPr>
              <a:t>must </a:t>
            </a:r>
            <a:r>
              <a:rPr lang="en-US" sz="3200" dirty="0">
                <a:solidFill>
                  <a:schemeClr val="tx2">
                    <a:lumMod val="75000"/>
                  </a:schemeClr>
                </a:solidFill>
              </a:rPr>
              <a:t>not be in violation of Federal, State and local laws.</a:t>
            </a:r>
            <a:endParaRPr lang="en-US" sz="3200" b="0" dirty="0" smtClean="0">
              <a:solidFill>
                <a:schemeClr val="tx2">
                  <a:lumMod val="75000"/>
                </a:schemeClr>
              </a:solidFill>
            </a:endParaRPr>
          </a:p>
        </p:txBody>
      </p:sp>
      <p:sp>
        <p:nvSpPr>
          <p:cNvPr id="5" name="Rectangle 4"/>
          <p:cNvSpPr/>
          <p:nvPr/>
        </p:nvSpPr>
        <p:spPr>
          <a:xfrm>
            <a:off x="152400" y="228600"/>
            <a:ext cx="8839200" cy="1292662"/>
          </a:xfrm>
          <a:prstGeom prst="rect">
            <a:avLst/>
          </a:prstGeom>
        </p:spPr>
        <p:txBody>
          <a:bodyPr wrap="square">
            <a:spAutoFit/>
          </a:bodyPr>
          <a:lstStyle/>
          <a:p>
            <a:pPr algn="ctr"/>
            <a:r>
              <a:rPr lang="en-US" sz="2400" b="0" dirty="0">
                <a:gradFill>
                  <a:gsLst>
                    <a:gs pos="100000">
                      <a:schemeClr val="accent3">
                        <a:lumMod val="50000"/>
                      </a:schemeClr>
                    </a:gs>
                    <a:gs pos="0">
                      <a:srgbClr val="00B050">
                        <a:alpha val="92000"/>
                      </a:srgbClr>
                    </a:gs>
                    <a:gs pos="0">
                      <a:schemeClr val="accent1">
                        <a:tint val="44500"/>
                        <a:satMod val="160000"/>
                      </a:schemeClr>
                    </a:gs>
                    <a:gs pos="100000">
                      <a:schemeClr val="accent3">
                        <a:lumMod val="40000"/>
                        <a:lumOff val="60000"/>
                      </a:schemeClr>
                    </a:gs>
                    <a:gs pos="0">
                      <a:srgbClr val="00B050"/>
                    </a:gs>
                  </a:gsLst>
                  <a:lin ang="5400000" scaled="0"/>
                </a:gradFill>
                <a:latin typeface="Arial" panose="020B0604020202020204" pitchFamily="34" charset="0"/>
                <a:cs typeface="Arial" panose="020B0604020202020204" pitchFamily="34" charset="0"/>
              </a:rPr>
              <a:t>Governor’s Highway Safety </a:t>
            </a:r>
            <a:r>
              <a:rPr lang="en-US" sz="2400" b="0" dirty="0" smtClean="0">
                <a:gradFill>
                  <a:gsLst>
                    <a:gs pos="100000">
                      <a:schemeClr val="accent3">
                        <a:lumMod val="50000"/>
                      </a:schemeClr>
                    </a:gs>
                    <a:gs pos="0">
                      <a:srgbClr val="00B050">
                        <a:alpha val="92000"/>
                      </a:srgbClr>
                    </a:gs>
                    <a:gs pos="0">
                      <a:schemeClr val="accent1">
                        <a:tint val="44500"/>
                        <a:satMod val="160000"/>
                      </a:schemeClr>
                    </a:gs>
                    <a:gs pos="100000">
                      <a:schemeClr val="accent3">
                        <a:lumMod val="40000"/>
                        <a:lumOff val="60000"/>
                      </a:schemeClr>
                    </a:gs>
                    <a:gs pos="0">
                      <a:srgbClr val="00B050"/>
                    </a:gs>
                  </a:gsLst>
                  <a:lin ang="5400000" scaled="0"/>
                </a:gradFill>
                <a:latin typeface="Arial" panose="020B0604020202020204" pitchFamily="34" charset="0"/>
                <a:cs typeface="Arial" panose="020B0604020202020204" pitchFamily="34" charset="0"/>
              </a:rPr>
              <a:t>Program</a:t>
            </a:r>
          </a:p>
          <a:p>
            <a:pPr algn="ctr"/>
            <a:r>
              <a:rPr lang="en-US" sz="5400" b="0" dirty="0" smtClean="0">
                <a:gradFill>
                  <a:gsLst>
                    <a:gs pos="100000">
                      <a:schemeClr val="accent3">
                        <a:lumMod val="50000"/>
                      </a:schemeClr>
                    </a:gs>
                    <a:gs pos="0">
                      <a:srgbClr val="00B050">
                        <a:alpha val="92000"/>
                      </a:srgbClr>
                    </a:gs>
                    <a:gs pos="0">
                      <a:schemeClr val="accent1">
                        <a:tint val="44500"/>
                        <a:satMod val="160000"/>
                      </a:schemeClr>
                    </a:gs>
                    <a:gs pos="100000">
                      <a:schemeClr val="accent3">
                        <a:lumMod val="40000"/>
                        <a:lumOff val="60000"/>
                      </a:schemeClr>
                    </a:gs>
                    <a:gs pos="0">
                      <a:srgbClr val="00B050"/>
                    </a:gs>
                  </a:gsLst>
                  <a:lin ang="5400000" scaled="0"/>
                </a:gradFill>
                <a:latin typeface="Arial" panose="020B0604020202020204" pitchFamily="34" charset="0"/>
                <a:cs typeface="Arial" panose="020B0604020202020204" pitchFamily="34" charset="0"/>
              </a:rPr>
              <a:t>Application Process </a:t>
            </a:r>
            <a:endParaRPr lang="en-US" sz="5400" b="0" dirty="0"/>
          </a:p>
        </p:txBody>
      </p:sp>
    </p:spTree>
    <p:extLst>
      <p:ext uri="{BB962C8B-B14F-4D97-AF65-F5344CB8AC3E}">
        <p14:creationId xmlns:p14="http://schemas.microsoft.com/office/powerpoint/2010/main" val="1927489230"/>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rmAutofit/>
          </a:bodyPr>
          <a:lstStyle/>
          <a:p>
            <a:r>
              <a:rPr lang="en-US" sz="2400" dirty="0">
                <a:gradFill>
                  <a:gsLst>
                    <a:gs pos="100000">
                      <a:schemeClr val="accent3">
                        <a:lumMod val="50000"/>
                      </a:schemeClr>
                    </a:gs>
                    <a:gs pos="0">
                      <a:srgbClr val="00B050">
                        <a:alpha val="92000"/>
                      </a:srgbClr>
                    </a:gs>
                    <a:gs pos="0">
                      <a:schemeClr val="accent1">
                        <a:tint val="44500"/>
                        <a:satMod val="160000"/>
                      </a:schemeClr>
                    </a:gs>
                    <a:gs pos="100000">
                      <a:schemeClr val="accent3">
                        <a:lumMod val="40000"/>
                        <a:lumOff val="60000"/>
                      </a:schemeClr>
                    </a:gs>
                    <a:gs pos="0">
                      <a:srgbClr val="00B050"/>
                    </a:gs>
                  </a:gsLst>
                  <a:lin ang="5400000" scaled="0"/>
                </a:gradFill>
                <a:latin typeface="Arial" panose="020B0604020202020204" pitchFamily="34" charset="0"/>
                <a:cs typeface="Arial" panose="020B0604020202020204" pitchFamily="34" charset="0"/>
              </a:rPr>
              <a:t>Governor’s Highway Safety Program </a:t>
            </a:r>
            <a:r>
              <a:rPr lang="en-US" sz="1100" dirty="0">
                <a:gradFill>
                  <a:gsLst>
                    <a:gs pos="100000">
                      <a:schemeClr val="accent3">
                        <a:lumMod val="50000"/>
                      </a:schemeClr>
                    </a:gs>
                    <a:gs pos="0">
                      <a:srgbClr val="00B050">
                        <a:alpha val="92000"/>
                      </a:srgbClr>
                    </a:gs>
                    <a:gs pos="0">
                      <a:schemeClr val="accent1">
                        <a:tint val="44500"/>
                        <a:satMod val="160000"/>
                      </a:schemeClr>
                    </a:gs>
                    <a:gs pos="100000">
                      <a:schemeClr val="accent3">
                        <a:lumMod val="40000"/>
                        <a:lumOff val="60000"/>
                      </a:schemeClr>
                    </a:gs>
                    <a:gs pos="0">
                      <a:srgbClr val="00B050"/>
                    </a:gs>
                  </a:gsLst>
                  <a:lin ang="5400000" scaled="0"/>
                </a:gradFill>
                <a:latin typeface="Arial" panose="020B0604020202020204" pitchFamily="34" charset="0"/>
                <a:cs typeface="Arial" panose="020B0604020202020204" pitchFamily="34" charset="0"/>
              </a:rPr>
              <a:t/>
            </a:r>
            <a:br>
              <a:rPr lang="en-US" sz="1100" dirty="0">
                <a:gradFill>
                  <a:gsLst>
                    <a:gs pos="100000">
                      <a:schemeClr val="accent3">
                        <a:lumMod val="50000"/>
                      </a:schemeClr>
                    </a:gs>
                    <a:gs pos="0">
                      <a:srgbClr val="00B050">
                        <a:alpha val="92000"/>
                      </a:srgbClr>
                    </a:gs>
                    <a:gs pos="0">
                      <a:schemeClr val="accent1">
                        <a:tint val="44500"/>
                        <a:satMod val="160000"/>
                      </a:schemeClr>
                    </a:gs>
                    <a:gs pos="100000">
                      <a:schemeClr val="accent3">
                        <a:lumMod val="40000"/>
                        <a:lumOff val="60000"/>
                      </a:schemeClr>
                    </a:gs>
                    <a:gs pos="0">
                      <a:srgbClr val="00B050"/>
                    </a:gs>
                  </a:gsLst>
                  <a:lin ang="5400000" scaled="0"/>
                </a:gradFill>
                <a:latin typeface="Arial" panose="020B0604020202020204" pitchFamily="34" charset="0"/>
                <a:cs typeface="Arial" panose="020B0604020202020204" pitchFamily="34" charset="0"/>
              </a:rPr>
            </a:br>
            <a:r>
              <a:rPr lang="en-US" sz="5400" dirty="0">
                <a:gradFill>
                  <a:gsLst>
                    <a:gs pos="100000">
                      <a:schemeClr val="accent3">
                        <a:lumMod val="50000"/>
                      </a:schemeClr>
                    </a:gs>
                    <a:gs pos="0">
                      <a:srgbClr val="00B050">
                        <a:alpha val="92000"/>
                      </a:srgbClr>
                    </a:gs>
                    <a:gs pos="0">
                      <a:schemeClr val="accent1">
                        <a:tint val="44500"/>
                        <a:satMod val="160000"/>
                      </a:schemeClr>
                    </a:gs>
                    <a:gs pos="100000">
                      <a:schemeClr val="accent3">
                        <a:lumMod val="40000"/>
                        <a:lumOff val="60000"/>
                      </a:schemeClr>
                    </a:gs>
                    <a:gs pos="0">
                      <a:srgbClr val="00B050"/>
                    </a:gs>
                  </a:gsLst>
                  <a:lin ang="5400000" scaled="0"/>
                </a:gradFill>
                <a:latin typeface="Arial" panose="020B0604020202020204" pitchFamily="34" charset="0"/>
                <a:cs typeface="Arial" panose="020B0604020202020204" pitchFamily="34" charset="0"/>
              </a:rPr>
              <a:t>Application Process</a:t>
            </a:r>
            <a:endParaRPr lang="en-US" sz="5400" dirty="0"/>
          </a:p>
        </p:txBody>
      </p:sp>
      <p:sp>
        <p:nvSpPr>
          <p:cNvPr id="3" name="TextBox 2"/>
          <p:cNvSpPr txBox="1"/>
          <p:nvPr/>
        </p:nvSpPr>
        <p:spPr>
          <a:xfrm>
            <a:off x="838200" y="2286000"/>
            <a:ext cx="7391400" cy="4524315"/>
          </a:xfrm>
          <a:prstGeom prst="rect">
            <a:avLst/>
          </a:prstGeom>
          <a:noFill/>
        </p:spPr>
        <p:txBody>
          <a:bodyPr wrap="square" rtlCol="0">
            <a:spAutoFit/>
          </a:bodyPr>
          <a:lstStyle/>
          <a:p>
            <a:pPr algn="ctr"/>
            <a:r>
              <a:rPr lang="en-US" sz="3200" b="0" dirty="0" smtClean="0">
                <a:solidFill>
                  <a:schemeClr val="tx2">
                    <a:lumMod val="75000"/>
                  </a:schemeClr>
                </a:solidFill>
              </a:rPr>
              <a:t>GHSP's grant </a:t>
            </a:r>
            <a:r>
              <a:rPr lang="en-US" sz="3200" b="0" dirty="0">
                <a:solidFill>
                  <a:schemeClr val="tx2">
                    <a:lumMod val="75000"/>
                  </a:schemeClr>
                </a:solidFill>
              </a:rPr>
              <a:t>funding policy is based on governing </a:t>
            </a:r>
            <a:r>
              <a:rPr lang="en-US" sz="3200" b="0" dirty="0" smtClean="0">
                <a:solidFill>
                  <a:schemeClr val="tx2">
                    <a:lumMod val="75000"/>
                  </a:schemeClr>
                </a:solidFill>
              </a:rPr>
              <a:t>statutes</a:t>
            </a:r>
            <a:r>
              <a:rPr lang="en-US" sz="3200" b="0" dirty="0">
                <a:solidFill>
                  <a:schemeClr val="tx2">
                    <a:lumMod val="75000"/>
                  </a:schemeClr>
                </a:solidFill>
              </a:rPr>
              <a:t>.</a:t>
            </a:r>
            <a:endParaRPr lang="en-US" sz="3200" b="0" dirty="0" smtClean="0">
              <a:solidFill>
                <a:schemeClr val="tx2">
                  <a:lumMod val="75000"/>
                </a:schemeClr>
              </a:solidFill>
            </a:endParaRPr>
          </a:p>
          <a:p>
            <a:pPr algn="ctr"/>
            <a:endParaRPr lang="en-US" sz="3200" b="0" dirty="0" smtClean="0">
              <a:solidFill>
                <a:schemeClr val="tx2">
                  <a:lumMod val="75000"/>
                </a:schemeClr>
              </a:solidFill>
            </a:endParaRPr>
          </a:p>
          <a:p>
            <a:r>
              <a:rPr lang="en-US" sz="3200" b="0" dirty="0" smtClean="0">
                <a:solidFill>
                  <a:schemeClr val="tx2">
                    <a:lumMod val="75000"/>
                  </a:schemeClr>
                </a:solidFill>
              </a:rPr>
              <a:t>Grant regulations </a:t>
            </a:r>
            <a:r>
              <a:rPr lang="en-US" sz="3200" b="0" dirty="0">
                <a:solidFill>
                  <a:schemeClr val="tx2">
                    <a:lumMod val="75000"/>
                  </a:schemeClr>
                </a:solidFill>
              </a:rPr>
              <a:t>and directives, and </a:t>
            </a:r>
            <a:r>
              <a:rPr lang="en-US" sz="3200" b="0" dirty="0" smtClean="0">
                <a:solidFill>
                  <a:schemeClr val="tx2">
                    <a:lumMod val="75000"/>
                  </a:schemeClr>
                </a:solidFill>
              </a:rPr>
              <a:t>supporting </a:t>
            </a:r>
            <a:r>
              <a:rPr lang="en-US" sz="3200" b="0" dirty="0">
                <a:solidFill>
                  <a:schemeClr val="tx2">
                    <a:lumMod val="75000"/>
                  </a:schemeClr>
                </a:solidFill>
              </a:rPr>
              <a:t>documents are contained in the </a:t>
            </a:r>
            <a:r>
              <a:rPr lang="en-US" sz="3200" b="0" i="1" dirty="0">
                <a:solidFill>
                  <a:schemeClr val="tx2">
                    <a:lumMod val="75000"/>
                  </a:schemeClr>
                </a:solidFill>
              </a:rPr>
              <a:t>Highway Safety Grant Management </a:t>
            </a:r>
            <a:r>
              <a:rPr lang="en-US" sz="3200" b="0" i="1" dirty="0" smtClean="0">
                <a:solidFill>
                  <a:schemeClr val="tx2">
                    <a:lumMod val="75000"/>
                  </a:schemeClr>
                </a:solidFill>
              </a:rPr>
              <a:t>Manual</a:t>
            </a:r>
            <a:r>
              <a:rPr lang="en-US" sz="3200" dirty="0" smtClean="0">
                <a:solidFill>
                  <a:schemeClr val="tx2">
                    <a:lumMod val="75000"/>
                  </a:schemeClr>
                </a:solidFill>
              </a:rPr>
              <a:t>:</a:t>
            </a:r>
            <a:endParaRPr lang="en-US" sz="3200" dirty="0"/>
          </a:p>
          <a:p>
            <a:r>
              <a:rPr lang="en-US" sz="1600" dirty="0" smtClean="0">
                <a:hlinkClick r:id="rId3"/>
              </a:rPr>
              <a:t>http</a:t>
            </a:r>
            <a:r>
              <a:rPr lang="en-US" sz="1600" dirty="0">
                <a:hlinkClick r:id="rId3"/>
              </a:rPr>
              <a:t>://www.nhtsa.gov/nhtsa/whatsup/TEA21/GrantMan/HTML/GrantFundPolicy_mkm_revJuly07.pdf</a:t>
            </a:r>
            <a:endParaRPr lang="en-US" sz="1600" dirty="0"/>
          </a:p>
          <a:p>
            <a:pPr algn="ctr"/>
            <a:endParaRPr lang="en-US" sz="3200" dirty="0">
              <a:solidFill>
                <a:schemeClr val="tx2">
                  <a:lumMod val="75000"/>
                </a:schemeClr>
              </a:solidFill>
            </a:endParaRPr>
          </a:p>
        </p:txBody>
      </p:sp>
    </p:spTree>
    <p:extLst>
      <p:ext uri="{BB962C8B-B14F-4D97-AF65-F5344CB8AC3E}">
        <p14:creationId xmlns:p14="http://schemas.microsoft.com/office/powerpoint/2010/main" val="477119118"/>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057400"/>
            <a:ext cx="8458200" cy="3962400"/>
          </a:xfrm>
        </p:spPr>
        <p:txBody>
          <a:bodyPr>
            <a:normAutofit fontScale="90000"/>
          </a:bodyPr>
          <a:lstStyle/>
          <a:p>
            <a:r>
              <a:rPr lang="en-US" sz="3600" dirty="0" smtClean="0">
                <a:solidFill>
                  <a:schemeClr val="tx2">
                    <a:lumMod val="75000"/>
                  </a:schemeClr>
                </a:solidFill>
                <a:effectLst/>
                <a:latin typeface="Arial" panose="020B0604020202020204" pitchFamily="34" charset="0"/>
                <a:cs typeface="Arial" panose="020B0604020202020204" pitchFamily="34" charset="0"/>
              </a:rPr>
              <a:t/>
            </a:r>
            <a:br>
              <a:rPr lang="en-US" sz="3600" dirty="0" smtClean="0">
                <a:solidFill>
                  <a:schemeClr val="tx2">
                    <a:lumMod val="75000"/>
                  </a:schemeClr>
                </a:solidFill>
                <a:effectLst/>
                <a:latin typeface="Arial" panose="020B0604020202020204" pitchFamily="34" charset="0"/>
                <a:cs typeface="Arial" panose="020B0604020202020204" pitchFamily="34" charset="0"/>
              </a:rPr>
            </a:br>
            <a:r>
              <a:rPr lang="en-US" sz="3600" dirty="0" smtClean="0">
                <a:solidFill>
                  <a:schemeClr val="tx2">
                    <a:lumMod val="75000"/>
                  </a:schemeClr>
                </a:solidFill>
                <a:effectLst/>
                <a:latin typeface="Arial" panose="020B0604020202020204" pitchFamily="34" charset="0"/>
                <a:cs typeface="Arial" panose="020B0604020202020204" pitchFamily="34" charset="0"/>
              </a:rPr>
              <a:t>All </a:t>
            </a:r>
            <a:r>
              <a:rPr lang="en-US" sz="3600" dirty="0">
                <a:solidFill>
                  <a:schemeClr val="tx2">
                    <a:lumMod val="75000"/>
                  </a:schemeClr>
                </a:solidFill>
                <a:effectLst/>
                <a:latin typeface="Arial" panose="020B0604020202020204" pitchFamily="34" charset="0"/>
                <a:cs typeface="Arial" panose="020B0604020202020204" pitchFamily="34" charset="0"/>
              </a:rPr>
              <a:t>costs charged to grants must be reasonable; allocable to the specific project; allowable under federal cost principles </a:t>
            </a:r>
            <a:r>
              <a:rPr lang="en-US" sz="3600" dirty="0" smtClean="0">
                <a:solidFill>
                  <a:schemeClr val="tx2">
                    <a:lumMod val="75000"/>
                  </a:schemeClr>
                </a:solidFill>
                <a:effectLst/>
                <a:latin typeface="Arial" panose="020B0604020202020204" pitchFamily="34" charset="0"/>
                <a:cs typeface="Arial" panose="020B0604020202020204" pitchFamily="34" charset="0"/>
              </a:rPr>
              <a:t/>
            </a:r>
            <a:br>
              <a:rPr lang="en-US" sz="3600" dirty="0" smtClean="0">
                <a:solidFill>
                  <a:schemeClr val="tx2">
                    <a:lumMod val="75000"/>
                  </a:schemeClr>
                </a:solidFill>
                <a:effectLst/>
                <a:latin typeface="Arial" panose="020B0604020202020204" pitchFamily="34" charset="0"/>
                <a:cs typeface="Arial" panose="020B0604020202020204" pitchFamily="34" charset="0"/>
              </a:rPr>
            </a:br>
            <a:r>
              <a:rPr lang="en-US" sz="3600" dirty="0" smtClean="0">
                <a:solidFill>
                  <a:schemeClr val="tx2">
                    <a:lumMod val="75000"/>
                  </a:schemeClr>
                </a:solidFill>
                <a:effectLst/>
                <a:latin typeface="Arial" panose="020B0604020202020204" pitchFamily="34" charset="0"/>
                <a:cs typeface="Arial" panose="020B0604020202020204" pitchFamily="34" charset="0"/>
              </a:rPr>
              <a:t>(</a:t>
            </a:r>
            <a:r>
              <a:rPr lang="en-US" sz="3600" dirty="0">
                <a:solidFill>
                  <a:schemeClr val="tx2">
                    <a:lumMod val="75000"/>
                  </a:schemeClr>
                </a:solidFill>
                <a:effectLst/>
                <a:latin typeface="Arial" panose="020B0604020202020204" pitchFamily="34" charset="0"/>
                <a:cs typeface="Arial" panose="020B0604020202020204" pitchFamily="34" charset="0"/>
              </a:rPr>
              <a:t>if applicable), agency-specific policies, </a:t>
            </a:r>
            <a:r>
              <a:rPr lang="en-US" sz="3600" dirty="0" smtClean="0">
                <a:solidFill>
                  <a:schemeClr val="tx2">
                    <a:lumMod val="75000"/>
                  </a:schemeClr>
                </a:solidFill>
                <a:effectLst/>
                <a:latin typeface="Arial" panose="020B0604020202020204" pitchFamily="34" charset="0"/>
                <a:cs typeface="Arial" panose="020B0604020202020204" pitchFamily="34" charset="0"/>
              </a:rPr>
              <a:t/>
            </a:r>
            <a:br>
              <a:rPr lang="en-US" sz="3600" dirty="0" smtClean="0">
                <a:solidFill>
                  <a:schemeClr val="tx2">
                    <a:lumMod val="75000"/>
                  </a:schemeClr>
                </a:solidFill>
                <a:effectLst/>
                <a:latin typeface="Arial" panose="020B0604020202020204" pitchFamily="34" charset="0"/>
                <a:cs typeface="Arial" panose="020B0604020202020204" pitchFamily="34" charset="0"/>
              </a:rPr>
            </a:br>
            <a:r>
              <a:rPr lang="en-US" sz="3600" dirty="0" smtClean="0">
                <a:solidFill>
                  <a:schemeClr val="tx2">
                    <a:lumMod val="75000"/>
                  </a:schemeClr>
                </a:solidFill>
                <a:effectLst/>
                <a:latin typeface="Arial" panose="020B0604020202020204" pitchFamily="34" charset="0"/>
                <a:cs typeface="Arial" panose="020B0604020202020204" pitchFamily="34" charset="0"/>
              </a:rPr>
              <a:t>award-specific terms </a:t>
            </a:r>
            <a:r>
              <a:rPr lang="en-US" sz="3600" dirty="0">
                <a:solidFill>
                  <a:schemeClr val="tx2">
                    <a:lumMod val="75000"/>
                  </a:schemeClr>
                </a:solidFill>
                <a:effectLst/>
                <a:latin typeface="Arial" panose="020B0604020202020204" pitchFamily="34" charset="0"/>
                <a:cs typeface="Arial" panose="020B0604020202020204" pitchFamily="34" charset="0"/>
              </a:rPr>
              <a:t>and </a:t>
            </a:r>
            <a:r>
              <a:rPr lang="en-US" sz="3600" dirty="0" smtClean="0">
                <a:solidFill>
                  <a:schemeClr val="tx2">
                    <a:lumMod val="75000"/>
                  </a:schemeClr>
                </a:solidFill>
                <a:effectLst/>
                <a:latin typeface="Arial" panose="020B0604020202020204" pitchFamily="34" charset="0"/>
                <a:cs typeface="Arial" panose="020B0604020202020204" pitchFamily="34" charset="0"/>
              </a:rPr>
              <a:t>conditions.  </a:t>
            </a:r>
            <a:br>
              <a:rPr lang="en-US" sz="3600" dirty="0" smtClean="0">
                <a:solidFill>
                  <a:schemeClr val="tx2">
                    <a:lumMod val="75000"/>
                  </a:schemeClr>
                </a:solidFill>
                <a:effectLst/>
                <a:latin typeface="Arial" panose="020B0604020202020204" pitchFamily="34" charset="0"/>
                <a:cs typeface="Arial" panose="020B0604020202020204" pitchFamily="34" charset="0"/>
              </a:rPr>
            </a:br>
            <a:r>
              <a:rPr lang="en-US" sz="3600" dirty="0" smtClean="0">
                <a:solidFill>
                  <a:schemeClr val="tx2">
                    <a:lumMod val="75000"/>
                  </a:schemeClr>
                </a:solidFill>
                <a:effectLst/>
                <a:latin typeface="Arial" panose="020B0604020202020204" pitchFamily="34" charset="0"/>
                <a:cs typeface="Arial" panose="020B0604020202020204" pitchFamily="34" charset="0"/>
              </a:rPr>
              <a:t/>
            </a:r>
            <a:br>
              <a:rPr lang="en-US" sz="3600" dirty="0" smtClean="0">
                <a:solidFill>
                  <a:schemeClr val="tx2">
                    <a:lumMod val="75000"/>
                  </a:schemeClr>
                </a:solidFill>
                <a:effectLst/>
                <a:latin typeface="Arial" panose="020B0604020202020204" pitchFamily="34" charset="0"/>
                <a:cs typeface="Arial" panose="020B0604020202020204" pitchFamily="34" charset="0"/>
              </a:rPr>
            </a:br>
            <a:r>
              <a:rPr lang="en-US" sz="3100" b="1" dirty="0" smtClean="0">
                <a:solidFill>
                  <a:schemeClr val="tx2">
                    <a:lumMod val="75000"/>
                  </a:schemeClr>
                </a:solidFill>
                <a:effectLst/>
                <a:latin typeface="Arial" panose="020B0604020202020204" pitchFamily="34" charset="0"/>
                <a:cs typeface="Arial" panose="020B0604020202020204" pitchFamily="34" charset="0"/>
              </a:rPr>
              <a:t>See </a:t>
            </a:r>
            <a:r>
              <a:rPr lang="en-US" sz="3100" b="1" dirty="0">
                <a:solidFill>
                  <a:schemeClr val="tx2">
                    <a:lumMod val="75000"/>
                  </a:schemeClr>
                </a:solidFill>
                <a:effectLst/>
                <a:latin typeface="Arial" panose="020B0604020202020204" pitchFamily="34" charset="0"/>
                <a:cs typeface="Arial" panose="020B0604020202020204" pitchFamily="34" charset="0"/>
              </a:rPr>
              <a:t>end of document for expanded discussion. </a:t>
            </a:r>
            <a:r>
              <a:rPr lang="en-US" dirty="0">
                <a:effectLst/>
              </a:rPr>
              <a:t/>
            </a:r>
            <a:br>
              <a:rPr lang="en-US" dirty="0">
                <a:effectLst/>
              </a:rPr>
            </a:br>
            <a:endParaRPr lang="en-US" dirty="0"/>
          </a:p>
        </p:txBody>
      </p:sp>
      <p:sp>
        <p:nvSpPr>
          <p:cNvPr id="3" name="Subtitle 2"/>
          <p:cNvSpPr>
            <a:spLocks noGrp="1"/>
          </p:cNvSpPr>
          <p:nvPr>
            <p:ph type="subTitle" idx="1"/>
          </p:nvPr>
        </p:nvSpPr>
        <p:spPr>
          <a:xfrm>
            <a:off x="838200" y="381000"/>
            <a:ext cx="7696200" cy="1447800"/>
          </a:xfrm>
        </p:spPr>
        <p:txBody>
          <a:bodyPr>
            <a:normAutofit/>
          </a:bodyPr>
          <a:lstStyle/>
          <a:p>
            <a:r>
              <a:rPr lang="en-US" sz="2400" dirty="0">
                <a:gradFill>
                  <a:gsLst>
                    <a:gs pos="100000">
                      <a:schemeClr val="accent3">
                        <a:lumMod val="50000"/>
                      </a:schemeClr>
                    </a:gs>
                    <a:gs pos="0">
                      <a:srgbClr val="00B050">
                        <a:alpha val="92000"/>
                      </a:srgbClr>
                    </a:gs>
                    <a:gs pos="0">
                      <a:schemeClr val="accent1">
                        <a:tint val="44500"/>
                        <a:satMod val="160000"/>
                      </a:schemeClr>
                    </a:gs>
                    <a:gs pos="100000">
                      <a:schemeClr val="accent3">
                        <a:lumMod val="40000"/>
                        <a:lumOff val="60000"/>
                      </a:schemeClr>
                    </a:gs>
                    <a:gs pos="0">
                      <a:srgbClr val="00B050"/>
                    </a:gs>
                  </a:gsLst>
                  <a:lin ang="5400000" scaled="0"/>
                </a:gradFill>
                <a:latin typeface="Arial" panose="020B0604020202020204" pitchFamily="34" charset="0"/>
                <a:cs typeface="Arial" panose="020B0604020202020204" pitchFamily="34" charset="0"/>
              </a:rPr>
              <a:t>Governor’s Highway Safety Program </a:t>
            </a:r>
            <a:r>
              <a:rPr lang="en-US" sz="1200" dirty="0">
                <a:gradFill>
                  <a:gsLst>
                    <a:gs pos="100000">
                      <a:schemeClr val="accent3">
                        <a:lumMod val="50000"/>
                      </a:schemeClr>
                    </a:gs>
                    <a:gs pos="0">
                      <a:srgbClr val="00B050">
                        <a:alpha val="92000"/>
                      </a:srgbClr>
                    </a:gs>
                    <a:gs pos="0">
                      <a:schemeClr val="accent1">
                        <a:tint val="44500"/>
                        <a:satMod val="160000"/>
                      </a:schemeClr>
                    </a:gs>
                    <a:gs pos="100000">
                      <a:schemeClr val="accent3">
                        <a:lumMod val="40000"/>
                        <a:lumOff val="60000"/>
                      </a:schemeClr>
                    </a:gs>
                    <a:gs pos="0">
                      <a:srgbClr val="00B050"/>
                    </a:gs>
                  </a:gsLst>
                  <a:lin ang="5400000" scaled="0"/>
                </a:gradFill>
                <a:latin typeface="Arial" panose="020B0604020202020204" pitchFamily="34" charset="0"/>
                <a:cs typeface="Arial" panose="020B0604020202020204" pitchFamily="34" charset="0"/>
              </a:rPr>
              <a:t/>
            </a:r>
            <a:br>
              <a:rPr lang="en-US" sz="1200" dirty="0">
                <a:gradFill>
                  <a:gsLst>
                    <a:gs pos="100000">
                      <a:schemeClr val="accent3">
                        <a:lumMod val="50000"/>
                      </a:schemeClr>
                    </a:gs>
                    <a:gs pos="0">
                      <a:srgbClr val="00B050">
                        <a:alpha val="92000"/>
                      </a:srgbClr>
                    </a:gs>
                    <a:gs pos="0">
                      <a:schemeClr val="accent1">
                        <a:tint val="44500"/>
                        <a:satMod val="160000"/>
                      </a:schemeClr>
                    </a:gs>
                    <a:gs pos="100000">
                      <a:schemeClr val="accent3">
                        <a:lumMod val="40000"/>
                        <a:lumOff val="60000"/>
                      </a:schemeClr>
                    </a:gs>
                    <a:gs pos="0">
                      <a:srgbClr val="00B050"/>
                    </a:gs>
                  </a:gsLst>
                  <a:lin ang="5400000" scaled="0"/>
                </a:gradFill>
                <a:latin typeface="Arial" panose="020B0604020202020204" pitchFamily="34" charset="0"/>
                <a:cs typeface="Arial" panose="020B0604020202020204" pitchFamily="34" charset="0"/>
              </a:rPr>
            </a:br>
            <a:r>
              <a:rPr lang="en-US" sz="5400" dirty="0">
                <a:gradFill>
                  <a:gsLst>
                    <a:gs pos="100000">
                      <a:schemeClr val="accent3">
                        <a:lumMod val="50000"/>
                      </a:schemeClr>
                    </a:gs>
                    <a:gs pos="0">
                      <a:srgbClr val="00B050">
                        <a:alpha val="92000"/>
                      </a:srgbClr>
                    </a:gs>
                    <a:gs pos="0">
                      <a:schemeClr val="accent1">
                        <a:tint val="44500"/>
                        <a:satMod val="160000"/>
                      </a:schemeClr>
                    </a:gs>
                    <a:gs pos="100000">
                      <a:schemeClr val="accent3">
                        <a:lumMod val="40000"/>
                        <a:lumOff val="60000"/>
                      </a:schemeClr>
                    </a:gs>
                    <a:gs pos="0">
                      <a:srgbClr val="00B050"/>
                    </a:gs>
                  </a:gsLst>
                  <a:lin ang="5400000" scaled="0"/>
                </a:gradFill>
                <a:latin typeface="Arial" panose="020B0604020202020204" pitchFamily="34" charset="0"/>
                <a:cs typeface="Arial" panose="020B0604020202020204" pitchFamily="34" charset="0"/>
              </a:rPr>
              <a:t>Application Process</a:t>
            </a:r>
            <a:endParaRPr lang="en-US" sz="5400" dirty="0"/>
          </a:p>
        </p:txBody>
      </p:sp>
    </p:spTree>
    <p:extLst>
      <p:ext uri="{BB962C8B-B14F-4D97-AF65-F5344CB8AC3E}">
        <p14:creationId xmlns:p14="http://schemas.microsoft.com/office/powerpoint/2010/main" val="3239540886"/>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gradFill>
                  <a:gsLst>
                    <a:gs pos="100000">
                      <a:schemeClr val="accent3">
                        <a:lumMod val="50000"/>
                      </a:schemeClr>
                    </a:gs>
                    <a:gs pos="0">
                      <a:srgbClr val="00B050">
                        <a:alpha val="92000"/>
                      </a:srgbClr>
                    </a:gs>
                    <a:gs pos="0">
                      <a:schemeClr val="accent1">
                        <a:tint val="44500"/>
                        <a:satMod val="160000"/>
                      </a:schemeClr>
                    </a:gs>
                    <a:gs pos="100000">
                      <a:schemeClr val="accent3">
                        <a:lumMod val="40000"/>
                        <a:lumOff val="60000"/>
                      </a:schemeClr>
                    </a:gs>
                    <a:gs pos="0">
                      <a:srgbClr val="00B050"/>
                    </a:gs>
                  </a:gsLst>
                  <a:lin ang="5400000" scaled="0"/>
                </a:gradFill>
                <a:latin typeface="Arial" panose="020B0604020202020204" pitchFamily="34" charset="0"/>
                <a:cs typeface="Arial" panose="020B0604020202020204" pitchFamily="34" charset="0"/>
              </a:rPr>
              <a:t>Change in Venue</a:t>
            </a:r>
            <a:endParaRPr lang="en-US" sz="5400" dirty="0">
              <a:gradFill>
                <a:gsLst>
                  <a:gs pos="100000">
                    <a:schemeClr val="accent3">
                      <a:lumMod val="50000"/>
                    </a:schemeClr>
                  </a:gs>
                  <a:gs pos="0">
                    <a:srgbClr val="00B050">
                      <a:alpha val="92000"/>
                    </a:srgbClr>
                  </a:gs>
                  <a:gs pos="0">
                    <a:schemeClr val="accent1">
                      <a:tint val="44500"/>
                      <a:satMod val="160000"/>
                    </a:schemeClr>
                  </a:gs>
                  <a:gs pos="100000">
                    <a:schemeClr val="accent3">
                      <a:lumMod val="40000"/>
                      <a:lumOff val="60000"/>
                    </a:schemeClr>
                  </a:gs>
                  <a:gs pos="0">
                    <a:srgbClr val="00B050"/>
                  </a:gs>
                </a:gsLst>
                <a:lin ang="5400000" scaled="0"/>
              </a:gra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algn="ctr"/>
            <a:endParaRPr lang="en-US" dirty="0"/>
          </a:p>
          <a:p>
            <a:pPr marL="45720" indent="0" algn="ctr">
              <a:buNone/>
            </a:pPr>
            <a:r>
              <a:rPr lang="en-US" b="1" dirty="0" smtClean="0">
                <a:solidFill>
                  <a:schemeClr val="tx2">
                    <a:lumMod val="75000"/>
                  </a:schemeClr>
                </a:solidFill>
                <a:latin typeface="Arial" panose="020B0604020202020204" pitchFamily="34" charset="0"/>
                <a:cs typeface="Arial" panose="020B0604020202020204" pitchFamily="34" charset="0"/>
              </a:rPr>
              <a:t>Department of Public Safety</a:t>
            </a:r>
          </a:p>
          <a:p>
            <a:pPr marL="45720" indent="0" algn="ctr">
              <a:buNone/>
            </a:pPr>
            <a:endParaRPr lang="en-US" dirty="0">
              <a:solidFill>
                <a:schemeClr val="tx2">
                  <a:lumMod val="75000"/>
                </a:schemeClr>
              </a:solidFill>
              <a:latin typeface="Arial" panose="020B0604020202020204" pitchFamily="34" charset="0"/>
              <a:cs typeface="Arial" panose="020B0604020202020204" pitchFamily="34" charset="0"/>
            </a:endParaRPr>
          </a:p>
          <a:p>
            <a:pPr marL="45720" indent="0" algn="ctr">
              <a:buNone/>
            </a:pPr>
            <a:endParaRPr lang="en-US" dirty="0" smtClean="0">
              <a:solidFill>
                <a:schemeClr val="tx2">
                  <a:lumMod val="75000"/>
                </a:schemeClr>
              </a:solidFill>
              <a:latin typeface="Arial" panose="020B0604020202020204" pitchFamily="34" charset="0"/>
              <a:cs typeface="Arial" panose="020B0604020202020204" pitchFamily="34" charset="0"/>
            </a:endParaRPr>
          </a:p>
          <a:p>
            <a:pPr marL="45720" indent="0" algn="ctr">
              <a:buNone/>
            </a:pPr>
            <a:endParaRPr lang="en-US" dirty="0">
              <a:solidFill>
                <a:schemeClr val="tx2">
                  <a:lumMod val="75000"/>
                </a:schemeClr>
              </a:solidFill>
              <a:latin typeface="Arial" panose="020B0604020202020204" pitchFamily="34" charset="0"/>
              <a:cs typeface="Arial" panose="020B0604020202020204" pitchFamily="34" charset="0"/>
            </a:endParaRPr>
          </a:p>
          <a:p>
            <a:pPr marL="45720" indent="0" algn="ctr">
              <a:buNone/>
            </a:pPr>
            <a:endParaRPr lang="en-US" dirty="0" smtClean="0">
              <a:solidFill>
                <a:schemeClr val="tx2">
                  <a:lumMod val="75000"/>
                </a:schemeClr>
              </a:solidFill>
              <a:latin typeface="Arial" panose="020B0604020202020204" pitchFamily="34" charset="0"/>
              <a:cs typeface="Arial" panose="020B0604020202020204" pitchFamily="34" charset="0"/>
            </a:endParaRPr>
          </a:p>
          <a:p>
            <a:pPr marL="45720" indent="0" algn="ctr">
              <a:buNone/>
            </a:pPr>
            <a:r>
              <a:rPr lang="en-US" b="1" dirty="0" smtClean="0">
                <a:solidFill>
                  <a:schemeClr val="tx2">
                    <a:lumMod val="75000"/>
                  </a:schemeClr>
                </a:solidFill>
                <a:latin typeface="Arial" panose="020B0604020202020204" pitchFamily="34" charset="0"/>
                <a:cs typeface="Arial" panose="020B0604020202020204" pitchFamily="34" charset="0"/>
              </a:rPr>
              <a:t>Agency of Transportation</a:t>
            </a:r>
            <a:endParaRPr lang="en-US" b="1" dirty="0">
              <a:solidFill>
                <a:schemeClr val="tx2">
                  <a:lumMod val="75000"/>
                </a:schemeClr>
              </a:solidFill>
              <a:latin typeface="Arial" panose="020B0604020202020204" pitchFamily="34" charset="0"/>
              <a:cs typeface="Arial" panose="020B0604020202020204" pitchFamily="34" charset="0"/>
            </a:endParaRPr>
          </a:p>
        </p:txBody>
      </p:sp>
      <p:sp>
        <p:nvSpPr>
          <p:cNvPr id="6" name="Down Arrow 5"/>
          <p:cNvSpPr/>
          <p:nvPr/>
        </p:nvSpPr>
        <p:spPr>
          <a:xfrm>
            <a:off x="4307114" y="2895600"/>
            <a:ext cx="838200" cy="1981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8826652"/>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9490" name="Rectangle 2"/>
          <p:cNvSpPr>
            <a:spLocks noGrp="1" noChangeArrowheads="1"/>
          </p:cNvSpPr>
          <p:nvPr>
            <p:ph type="ctrTitle"/>
          </p:nvPr>
        </p:nvSpPr>
        <p:spPr>
          <a:xfrm>
            <a:off x="0" y="304801"/>
            <a:ext cx="9144000" cy="2057399"/>
          </a:xfrm>
        </p:spPr>
        <p:txBody>
          <a:bodyPr>
            <a:normAutofit/>
          </a:bodyPr>
          <a:lstStyle/>
          <a:p>
            <a:r>
              <a:rPr lang="en-US" sz="5400" dirty="0" smtClean="0">
                <a:gradFill>
                  <a:gsLst>
                    <a:gs pos="100000">
                      <a:schemeClr val="accent3">
                        <a:lumMod val="50000"/>
                      </a:schemeClr>
                    </a:gs>
                    <a:gs pos="0">
                      <a:srgbClr val="00B050">
                        <a:alpha val="92000"/>
                      </a:srgbClr>
                    </a:gs>
                    <a:gs pos="0">
                      <a:schemeClr val="accent1">
                        <a:tint val="44500"/>
                        <a:satMod val="160000"/>
                      </a:schemeClr>
                    </a:gs>
                    <a:gs pos="100000">
                      <a:schemeClr val="accent3">
                        <a:lumMod val="40000"/>
                        <a:lumOff val="60000"/>
                      </a:schemeClr>
                    </a:gs>
                    <a:gs pos="0">
                      <a:srgbClr val="00B050"/>
                    </a:gs>
                  </a:gsLst>
                  <a:lin ang="5400000" scaled="0"/>
                </a:gradFill>
                <a:latin typeface="Arial" panose="020B0604020202020204" pitchFamily="34" charset="0"/>
                <a:cs typeface="Arial" panose="020B0604020202020204" pitchFamily="34" charset="0"/>
              </a:rPr>
              <a:t>2015 Grant Application</a:t>
            </a:r>
            <a:endParaRPr lang="en-US" sz="5400" dirty="0"/>
          </a:p>
        </p:txBody>
      </p:sp>
      <p:sp>
        <p:nvSpPr>
          <p:cNvPr id="319491" name="Rectangle 3"/>
          <p:cNvSpPr>
            <a:spLocks noGrp="1" noChangeArrowheads="1"/>
          </p:cNvSpPr>
          <p:nvPr>
            <p:ph type="subTitle" idx="1"/>
          </p:nvPr>
        </p:nvSpPr>
        <p:spPr>
          <a:xfrm>
            <a:off x="1371600" y="4343400"/>
            <a:ext cx="6629400" cy="1600200"/>
          </a:xfrm>
        </p:spPr>
        <p:txBody>
          <a:bodyPr>
            <a:normAutofit/>
          </a:bodyPr>
          <a:lstStyle/>
          <a:p>
            <a:endParaRPr lang="en-US" b="1" dirty="0" smtClean="0">
              <a:solidFill>
                <a:schemeClr val="tx2">
                  <a:lumMod val="75000"/>
                </a:schemeClr>
              </a:solidFill>
              <a:latin typeface="Arial" panose="020B0604020202020204" pitchFamily="34" charset="0"/>
              <a:cs typeface="Arial" panose="020B0604020202020204" pitchFamily="34" charset="0"/>
            </a:endParaRPr>
          </a:p>
          <a:p>
            <a:r>
              <a:rPr lang="en-US" b="1" dirty="0" smtClean="0">
                <a:solidFill>
                  <a:schemeClr val="tx2">
                    <a:lumMod val="75000"/>
                  </a:schemeClr>
                </a:solidFill>
                <a:latin typeface="Arial" panose="020B0604020202020204" pitchFamily="34" charset="0"/>
                <a:cs typeface="Arial" panose="020B0604020202020204" pitchFamily="34" charset="0"/>
              </a:rPr>
              <a:t>AOT.GHSPGrantsLE@state.vt.us</a:t>
            </a:r>
          </a:p>
          <a:p>
            <a:endParaRPr lang="en-US" dirty="0"/>
          </a:p>
        </p:txBody>
      </p:sp>
      <p:sp>
        <p:nvSpPr>
          <p:cNvPr id="2" name="Rectangle 1"/>
          <p:cNvSpPr/>
          <p:nvPr/>
        </p:nvSpPr>
        <p:spPr>
          <a:xfrm>
            <a:off x="914400" y="2286000"/>
            <a:ext cx="7239000" cy="2554545"/>
          </a:xfrm>
          <a:prstGeom prst="rect">
            <a:avLst/>
          </a:prstGeom>
        </p:spPr>
        <p:txBody>
          <a:bodyPr wrap="square">
            <a:spAutoFit/>
          </a:bodyPr>
          <a:lstStyle/>
          <a:p>
            <a:pPr algn="ctr"/>
            <a:r>
              <a:rPr lang="en-US" sz="4000" dirty="0">
                <a:solidFill>
                  <a:schemeClr val="tx2">
                    <a:lumMod val="75000"/>
                  </a:schemeClr>
                </a:solidFill>
              </a:rPr>
              <a:t>Due April 9, </a:t>
            </a:r>
            <a:r>
              <a:rPr lang="en-US" sz="4000" dirty="0" smtClean="0">
                <a:solidFill>
                  <a:schemeClr val="tx2">
                    <a:lumMod val="75000"/>
                  </a:schemeClr>
                </a:solidFill>
              </a:rPr>
              <a:t>2015</a:t>
            </a:r>
          </a:p>
          <a:p>
            <a:pPr algn="ctr"/>
            <a:r>
              <a:rPr lang="en-US" sz="4000" dirty="0" smtClean="0">
                <a:solidFill>
                  <a:schemeClr val="tx2">
                    <a:lumMod val="75000"/>
                  </a:schemeClr>
                </a:solidFill>
              </a:rPr>
              <a:t> </a:t>
            </a:r>
            <a:r>
              <a:rPr lang="en-US" sz="4000" dirty="0">
                <a:solidFill>
                  <a:schemeClr val="tx2">
                    <a:lumMod val="75000"/>
                  </a:schemeClr>
                </a:solidFill>
              </a:rPr>
              <a:t>by 3:00</a:t>
            </a:r>
          </a:p>
          <a:p>
            <a:pPr algn="ctr"/>
            <a:r>
              <a:rPr lang="en-US" sz="4000" dirty="0" smtClean="0">
                <a:solidFill>
                  <a:schemeClr val="tx2">
                    <a:lumMod val="75000"/>
                  </a:schemeClr>
                </a:solidFill>
              </a:rPr>
              <a:t>Please submit electronically:</a:t>
            </a:r>
          </a:p>
          <a:p>
            <a:pPr algn="ctr"/>
            <a:r>
              <a:rPr lang="en-US" sz="4000" dirty="0" smtClean="0">
                <a:solidFill>
                  <a:schemeClr val="tx2">
                    <a:lumMod val="75000"/>
                  </a:schemeClr>
                </a:solidFill>
              </a:rPr>
              <a:t> </a:t>
            </a:r>
            <a:endParaRPr lang="en-US" sz="4000" dirty="0">
              <a:solidFill>
                <a:schemeClr val="tx2">
                  <a:lumMod val="75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19491">
                                            <p:txEl>
                                              <p:pRg st="1" end="1"/>
                                            </p:txEl>
                                          </p:spTgt>
                                        </p:tgtEl>
                                        <p:attrNameLst>
                                          <p:attrName>style.visibility</p:attrName>
                                        </p:attrNameLst>
                                      </p:cBhvr>
                                      <p:to>
                                        <p:strVal val="visible"/>
                                      </p:to>
                                    </p:set>
                                    <p:animEffect transition="in" filter="fade">
                                      <p:cBhvr>
                                        <p:cTn id="7" dur="1000"/>
                                        <p:tgtEl>
                                          <p:spTgt spid="319491">
                                            <p:txEl>
                                              <p:pRg st="1" end="1"/>
                                            </p:txEl>
                                          </p:spTgt>
                                        </p:tgtEl>
                                      </p:cBhvr>
                                    </p:animEffect>
                                    <p:anim calcmode="lin" valueType="num">
                                      <p:cBhvr>
                                        <p:cTn id="8" dur="1000" fill="hold"/>
                                        <p:tgtEl>
                                          <p:spTgt spid="31949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1949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491"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239962"/>
          </a:xfrm>
        </p:spPr>
        <p:txBody>
          <a:bodyPr>
            <a:normAutofit fontScale="90000"/>
          </a:bodyPr>
          <a:lstStyle/>
          <a:p>
            <a:pPr lvl="1" algn="ctr" rtl="0">
              <a:lnSpc>
                <a:spcPts val="5800"/>
              </a:lnSpc>
              <a:spcBef>
                <a:spcPct val="0"/>
              </a:spcBef>
            </a:pPr>
            <a:r>
              <a:rPr lang="en-US" sz="5400" dirty="0" smtClean="0">
                <a:latin typeface="Arial" panose="020B0604020202020204" pitchFamily="34" charset="0"/>
                <a:cs typeface="Arial" panose="020B0604020202020204" pitchFamily="34" charset="0"/>
              </a:rPr>
              <a:t/>
            </a:r>
            <a:br>
              <a:rPr lang="en-US" sz="5400" dirty="0" smtClean="0">
                <a:latin typeface="Arial" panose="020B0604020202020204" pitchFamily="34" charset="0"/>
                <a:cs typeface="Arial" panose="020B0604020202020204" pitchFamily="34" charset="0"/>
              </a:rPr>
            </a:br>
            <a:r>
              <a:rPr lang="en-US" sz="5400" dirty="0" smtClean="0">
                <a:latin typeface="Arial" panose="020B0604020202020204" pitchFamily="34" charset="0"/>
                <a:cs typeface="Arial" panose="020B0604020202020204" pitchFamily="34" charset="0"/>
              </a:rPr>
              <a:t/>
            </a:r>
            <a:br>
              <a:rPr lang="en-US" sz="5400" dirty="0" smtClean="0">
                <a:latin typeface="Arial" panose="020B0604020202020204" pitchFamily="34" charset="0"/>
                <a:cs typeface="Arial" panose="020B0604020202020204" pitchFamily="34" charset="0"/>
              </a:rPr>
            </a:br>
            <a:r>
              <a:rPr lang="en-US" sz="6000" dirty="0" smtClean="0">
                <a:gradFill>
                  <a:gsLst>
                    <a:gs pos="100000">
                      <a:schemeClr val="accent3">
                        <a:lumMod val="50000"/>
                      </a:schemeClr>
                    </a:gs>
                    <a:gs pos="0">
                      <a:srgbClr val="00B050">
                        <a:alpha val="92000"/>
                      </a:srgbClr>
                    </a:gs>
                    <a:gs pos="0">
                      <a:schemeClr val="accent1">
                        <a:tint val="44500"/>
                        <a:satMod val="160000"/>
                      </a:schemeClr>
                    </a:gs>
                    <a:gs pos="100000">
                      <a:schemeClr val="accent3">
                        <a:lumMod val="40000"/>
                        <a:lumOff val="60000"/>
                      </a:schemeClr>
                    </a:gs>
                    <a:gs pos="0">
                      <a:srgbClr val="00B050"/>
                    </a:gs>
                  </a:gsLst>
                  <a:lin ang="5400000" scaled="0"/>
                </a:gradFill>
                <a:latin typeface="Arial" panose="020B0604020202020204" pitchFamily="34" charset="0"/>
                <a:cs typeface="Arial" panose="020B0604020202020204" pitchFamily="34" charset="0"/>
              </a:rPr>
              <a:t>Grant Agreements</a:t>
            </a:r>
            <a:r>
              <a:rPr lang="en-US" sz="4800" dirty="0" smtClean="0"/>
              <a:t/>
            </a:r>
            <a:br>
              <a:rPr lang="en-US" sz="4800" dirty="0" smtClean="0"/>
            </a:br>
            <a:r>
              <a:rPr lang="en-US" sz="3600" dirty="0" smtClean="0">
                <a:latin typeface="Arial" panose="020B0604020202020204" pitchFamily="34" charset="0"/>
                <a:cs typeface="Arial" panose="020B0604020202020204" pitchFamily="34" charset="0"/>
              </a:rPr>
              <a:t/>
            </a:r>
            <a:br>
              <a:rPr lang="en-US" sz="3600" dirty="0" smtClean="0">
                <a:latin typeface="Arial" panose="020B0604020202020204" pitchFamily="34" charset="0"/>
                <a:cs typeface="Arial" panose="020B0604020202020204" pitchFamily="34" charset="0"/>
              </a:rPr>
            </a:br>
            <a:endParaRPr lang="en-US" dirty="0"/>
          </a:p>
        </p:txBody>
      </p:sp>
      <p:sp>
        <p:nvSpPr>
          <p:cNvPr id="3" name="TextBox 2"/>
          <p:cNvSpPr txBox="1"/>
          <p:nvPr/>
        </p:nvSpPr>
        <p:spPr>
          <a:xfrm>
            <a:off x="1219200" y="2362200"/>
            <a:ext cx="7010400" cy="4647426"/>
          </a:xfrm>
          <a:prstGeom prst="rect">
            <a:avLst/>
          </a:prstGeom>
          <a:noFill/>
        </p:spPr>
        <p:txBody>
          <a:bodyPr wrap="square" rtlCol="0">
            <a:spAutoFit/>
          </a:bodyPr>
          <a:lstStyle/>
          <a:p>
            <a:pPr algn="ctr"/>
            <a:r>
              <a:rPr lang="en-US" sz="4800" b="0" dirty="0" smtClean="0"/>
              <a:t>KEY Component </a:t>
            </a:r>
          </a:p>
          <a:p>
            <a:pPr algn="ctr"/>
            <a:r>
              <a:rPr lang="en-US" sz="4800" dirty="0" smtClean="0"/>
              <a:t>SPEND THE MONEY</a:t>
            </a:r>
            <a:r>
              <a:rPr lang="en-US" sz="4800" dirty="0" smtClean="0"/>
              <a:t>!</a:t>
            </a:r>
          </a:p>
          <a:p>
            <a:pPr algn="ctr"/>
            <a:r>
              <a:rPr lang="en-US" sz="3200" dirty="0" smtClean="0"/>
              <a:t>On</a:t>
            </a:r>
            <a:endParaRPr lang="en-US" sz="3200" dirty="0"/>
          </a:p>
          <a:p>
            <a:pPr algn="ctr"/>
            <a:r>
              <a:rPr lang="en-US" sz="4000" dirty="0">
                <a:solidFill>
                  <a:schemeClr val="tx2">
                    <a:lumMod val="75000"/>
                  </a:schemeClr>
                </a:solidFill>
              </a:rPr>
              <a:t>Data driven, focused activity designed to change behavior</a:t>
            </a:r>
          </a:p>
          <a:p>
            <a:pPr algn="ctr"/>
            <a:endParaRPr lang="en-US" sz="4800" dirty="0"/>
          </a:p>
        </p:txBody>
      </p:sp>
    </p:spTree>
    <p:extLst>
      <p:ext uri="{BB962C8B-B14F-4D97-AF65-F5344CB8AC3E}">
        <p14:creationId xmlns:p14="http://schemas.microsoft.com/office/powerpoint/2010/main" val="2208601604"/>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a:bodyPr>
          <a:lstStyle/>
          <a:p>
            <a:r>
              <a:rPr lang="en-US" sz="5400" dirty="0" smtClean="0">
                <a:gradFill>
                  <a:gsLst>
                    <a:gs pos="100000">
                      <a:schemeClr val="accent3">
                        <a:lumMod val="50000"/>
                      </a:schemeClr>
                    </a:gs>
                    <a:gs pos="0">
                      <a:srgbClr val="00B050">
                        <a:alpha val="92000"/>
                      </a:srgbClr>
                    </a:gs>
                    <a:gs pos="0">
                      <a:schemeClr val="accent1">
                        <a:tint val="44500"/>
                        <a:satMod val="160000"/>
                      </a:schemeClr>
                    </a:gs>
                    <a:gs pos="100000">
                      <a:schemeClr val="accent3">
                        <a:lumMod val="40000"/>
                        <a:lumOff val="60000"/>
                      </a:schemeClr>
                    </a:gs>
                    <a:gs pos="0">
                      <a:srgbClr val="00B050"/>
                    </a:gs>
                  </a:gsLst>
                  <a:lin ang="5400000" scaled="0"/>
                </a:gradFill>
                <a:latin typeface="Arial" panose="020B0604020202020204" pitchFamily="34" charset="0"/>
                <a:cs typeface="Arial" panose="020B0604020202020204" pitchFamily="34" charset="0"/>
              </a:rPr>
              <a:t>Gathering &amp; Reporting Data</a:t>
            </a:r>
            <a:endParaRPr lang="en-US" sz="5400" dirty="0"/>
          </a:p>
        </p:txBody>
      </p:sp>
      <p:sp>
        <p:nvSpPr>
          <p:cNvPr id="5" name="TextBox 4"/>
          <p:cNvSpPr txBox="1"/>
          <p:nvPr/>
        </p:nvSpPr>
        <p:spPr>
          <a:xfrm>
            <a:off x="457200" y="1692601"/>
            <a:ext cx="7924800" cy="4173450"/>
          </a:xfrm>
          <a:prstGeom prst="rect">
            <a:avLst/>
          </a:prstGeom>
          <a:noFill/>
        </p:spPr>
        <p:txBody>
          <a:bodyPr wrap="square" rtlCol="0">
            <a:spAutoFit/>
          </a:bodyPr>
          <a:lstStyle/>
          <a:p>
            <a:pPr marL="273050" indent="-273050" algn="ctr">
              <a:lnSpc>
                <a:spcPct val="100000"/>
              </a:lnSpc>
              <a:spcBef>
                <a:spcPts val="1200"/>
              </a:spcBef>
              <a:buClr>
                <a:srgbClr val="C00000"/>
              </a:buClr>
            </a:pPr>
            <a:r>
              <a:rPr lang="en-US" sz="3200" dirty="0">
                <a:solidFill>
                  <a:schemeClr val="tx2">
                    <a:lumMod val="75000"/>
                  </a:schemeClr>
                </a:solidFill>
              </a:rPr>
              <a:t>Web Crash -</a:t>
            </a:r>
            <a:r>
              <a:rPr lang="en-US" sz="3200" dirty="0" smtClean="0">
                <a:solidFill>
                  <a:schemeClr val="tx2">
                    <a:lumMod val="75000"/>
                  </a:schemeClr>
                </a:solidFill>
              </a:rPr>
              <a:t> </a:t>
            </a:r>
            <a:r>
              <a:rPr lang="en-US" sz="3200" dirty="0">
                <a:solidFill>
                  <a:schemeClr val="tx2">
                    <a:lumMod val="75000"/>
                  </a:schemeClr>
                </a:solidFill>
              </a:rPr>
              <a:t>Canned </a:t>
            </a:r>
            <a:r>
              <a:rPr lang="en-US" sz="3200" dirty="0" smtClean="0">
                <a:solidFill>
                  <a:schemeClr val="tx2">
                    <a:lumMod val="75000"/>
                  </a:schemeClr>
                </a:solidFill>
              </a:rPr>
              <a:t>- </a:t>
            </a:r>
            <a:r>
              <a:rPr lang="en-US" sz="3200" dirty="0">
                <a:solidFill>
                  <a:schemeClr val="tx2">
                    <a:lumMod val="75000"/>
                  </a:schemeClr>
                </a:solidFill>
              </a:rPr>
              <a:t>Ad Hoc Reports </a:t>
            </a:r>
            <a:r>
              <a:rPr lang="en-US" sz="3200" dirty="0" smtClean="0">
                <a:solidFill>
                  <a:schemeClr val="tx2">
                    <a:lumMod val="75000"/>
                  </a:schemeClr>
                </a:solidFill>
              </a:rPr>
              <a:t> </a:t>
            </a:r>
          </a:p>
          <a:p>
            <a:pPr marL="273050" indent="-273050" algn="ctr">
              <a:lnSpc>
                <a:spcPct val="100000"/>
              </a:lnSpc>
              <a:spcBef>
                <a:spcPts val="1200"/>
              </a:spcBef>
              <a:buClr>
                <a:srgbClr val="C00000"/>
              </a:buClr>
            </a:pPr>
            <a:r>
              <a:rPr lang="en-US" sz="3600" b="0" dirty="0" smtClean="0">
                <a:solidFill>
                  <a:schemeClr val="tx2">
                    <a:lumMod val="75000"/>
                  </a:schemeClr>
                </a:solidFill>
                <a:effectLst>
                  <a:outerShdw blurRad="50800" dist="50800" dir="5400000" algn="ctr" rotWithShape="0">
                    <a:schemeClr val="bg1">
                      <a:lumMod val="75000"/>
                      <a:lumOff val="25000"/>
                    </a:schemeClr>
                  </a:outerShdw>
                </a:effectLst>
              </a:rPr>
              <a:t>Mandy  </a:t>
            </a:r>
            <a:r>
              <a:rPr lang="en-US" sz="3600" b="0" dirty="0">
                <a:solidFill>
                  <a:schemeClr val="tx2">
                    <a:lumMod val="75000"/>
                  </a:schemeClr>
                </a:solidFill>
                <a:effectLst>
                  <a:outerShdw blurRad="50800" dist="50800" dir="5400000" algn="ctr" rotWithShape="0">
                    <a:schemeClr val="bg1">
                      <a:lumMod val="75000"/>
                      <a:lumOff val="25000"/>
                    </a:schemeClr>
                  </a:outerShdw>
                </a:effectLst>
              </a:rPr>
              <a:t>White – </a:t>
            </a:r>
            <a:r>
              <a:rPr lang="en-US" sz="3600" b="0" dirty="0" smtClean="0">
                <a:solidFill>
                  <a:schemeClr val="tx2">
                    <a:lumMod val="75000"/>
                  </a:schemeClr>
                </a:solidFill>
                <a:effectLst>
                  <a:outerShdw blurRad="50800" dist="50800" dir="5400000" algn="ctr" rotWithShape="0">
                    <a:schemeClr val="bg1">
                      <a:lumMod val="75000"/>
                      <a:lumOff val="25000"/>
                    </a:schemeClr>
                  </a:outerShdw>
                </a:effectLst>
              </a:rPr>
              <a:t>802-595-9341 mandy.white@state.vt.us</a:t>
            </a:r>
            <a:endParaRPr lang="en-US" sz="3600" b="0" dirty="0">
              <a:solidFill>
                <a:schemeClr val="tx2">
                  <a:lumMod val="75000"/>
                </a:schemeClr>
              </a:solidFill>
              <a:effectLst>
                <a:outerShdw blurRad="50800" dist="50800" dir="5400000" algn="ctr" rotWithShape="0">
                  <a:schemeClr val="bg1">
                    <a:lumMod val="75000"/>
                    <a:lumOff val="25000"/>
                  </a:schemeClr>
                </a:outerShdw>
              </a:effectLst>
            </a:endParaRPr>
          </a:p>
          <a:p>
            <a:pPr indent="-274320">
              <a:lnSpc>
                <a:spcPct val="80000"/>
              </a:lnSpc>
              <a:spcBef>
                <a:spcPts val="1200"/>
              </a:spcBef>
              <a:buClr>
                <a:srgbClr val="C00000"/>
              </a:buClr>
            </a:pPr>
            <a:r>
              <a:rPr lang="en-US" sz="3600" b="0" dirty="0" smtClean="0">
                <a:solidFill>
                  <a:schemeClr val="tx2">
                    <a:lumMod val="75000"/>
                  </a:schemeClr>
                </a:solidFill>
              </a:rPr>
              <a:t>		</a:t>
            </a:r>
          </a:p>
          <a:p>
            <a:pPr indent="-274320" algn="ctr">
              <a:lnSpc>
                <a:spcPct val="80000"/>
              </a:lnSpc>
              <a:spcBef>
                <a:spcPts val="1200"/>
              </a:spcBef>
              <a:buClr>
                <a:srgbClr val="C00000"/>
              </a:buClr>
            </a:pPr>
            <a:r>
              <a:rPr lang="en-US" sz="3200" dirty="0" smtClean="0">
                <a:solidFill>
                  <a:schemeClr val="tx2">
                    <a:lumMod val="75000"/>
                  </a:schemeClr>
                </a:solidFill>
              </a:rPr>
              <a:t>CAD/VIBRS</a:t>
            </a:r>
            <a:endParaRPr lang="en-US" sz="3200" dirty="0">
              <a:solidFill>
                <a:schemeClr val="tx2">
                  <a:lumMod val="75000"/>
                </a:schemeClr>
              </a:solidFill>
            </a:endParaRPr>
          </a:p>
          <a:p>
            <a:pPr marL="973138" indent="-285750" algn="ctr">
              <a:lnSpc>
                <a:spcPct val="80000"/>
              </a:lnSpc>
              <a:buClr>
                <a:srgbClr val="C00000"/>
              </a:buClr>
            </a:pPr>
            <a:r>
              <a:rPr lang="en-US" sz="3200" dirty="0" smtClean="0">
                <a:hlinkClick r:id="rId3"/>
              </a:rPr>
              <a:t>www.vthighwaysafety.com</a:t>
            </a:r>
            <a:endParaRPr lang="en-US" sz="3200" dirty="0" smtClean="0"/>
          </a:p>
          <a:p>
            <a:pPr marL="973138" indent="-285750" algn="ctr">
              <a:lnSpc>
                <a:spcPct val="80000"/>
              </a:lnSpc>
              <a:buClr>
                <a:srgbClr val="C00000"/>
              </a:buClr>
            </a:pPr>
            <a:r>
              <a:rPr lang="en-US" sz="3200" dirty="0" smtClean="0">
                <a:hlinkClick r:id="rId4"/>
              </a:rPr>
              <a:t>www.nhtsa.dot.gov</a:t>
            </a:r>
            <a:endParaRPr lang="en-US" sz="3200" dirty="0" smtClean="0"/>
          </a:p>
          <a:p>
            <a:pPr marL="973138" indent="-285750" algn="ctr">
              <a:lnSpc>
                <a:spcPct val="80000"/>
              </a:lnSpc>
              <a:buClr>
                <a:srgbClr val="C00000"/>
              </a:buClr>
            </a:pPr>
            <a:endParaRPr lang="en-US" sz="3200" dirty="0"/>
          </a:p>
        </p:txBody>
      </p:sp>
    </p:spTree>
    <p:extLst>
      <p:ext uri="{BB962C8B-B14F-4D97-AF65-F5344CB8AC3E}">
        <p14:creationId xmlns:p14="http://schemas.microsoft.com/office/powerpoint/2010/main" val="3246761367"/>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a:xfrm>
            <a:off x="457200" y="685800"/>
            <a:ext cx="8382000" cy="1219200"/>
          </a:xfrm>
        </p:spPr>
        <p:txBody>
          <a:bodyPr>
            <a:noAutofit/>
          </a:bodyPr>
          <a:lstStyle/>
          <a:p>
            <a:r>
              <a:rPr lang="en-US" sz="5400" dirty="0" smtClean="0">
                <a:gradFill>
                  <a:gsLst>
                    <a:gs pos="100000">
                      <a:schemeClr val="accent3">
                        <a:lumMod val="50000"/>
                      </a:schemeClr>
                    </a:gs>
                    <a:gs pos="0">
                      <a:srgbClr val="00B050">
                        <a:alpha val="92000"/>
                      </a:srgbClr>
                    </a:gs>
                    <a:gs pos="0">
                      <a:schemeClr val="accent1">
                        <a:tint val="44500"/>
                        <a:satMod val="160000"/>
                      </a:schemeClr>
                    </a:gs>
                    <a:gs pos="100000">
                      <a:schemeClr val="accent3">
                        <a:lumMod val="40000"/>
                        <a:lumOff val="60000"/>
                      </a:schemeClr>
                    </a:gs>
                    <a:gs pos="0">
                      <a:srgbClr val="00B050"/>
                    </a:gs>
                  </a:gsLst>
                  <a:lin ang="5400000" scaled="0"/>
                </a:gradFill>
                <a:latin typeface="Arial" panose="020B0604020202020204" pitchFamily="34" charset="0"/>
                <a:cs typeface="Arial" panose="020B0604020202020204" pitchFamily="34" charset="0"/>
              </a:rPr>
              <a:t>Crash Reduction Priorities</a:t>
            </a:r>
            <a:r>
              <a:rPr lang="en-US" sz="5400" b="1" dirty="0" smtClean="0">
                <a:gradFill>
                  <a:gsLst>
                    <a:gs pos="0">
                      <a:srgbClr val="FFFFB9"/>
                    </a:gs>
                    <a:gs pos="36000">
                      <a:srgbClr val="FFFF99"/>
                    </a:gs>
                    <a:gs pos="63000">
                      <a:srgbClr val="F6AE1E"/>
                    </a:gs>
                  </a:gsLst>
                  <a:lin ang="5400000" scaled="0"/>
                </a:gradFill>
                <a:latin typeface="Arial" panose="020B0604020202020204" pitchFamily="34" charset="0"/>
                <a:cs typeface="Arial" panose="020B0604020202020204" pitchFamily="34" charset="0"/>
              </a:rPr>
              <a:t> </a:t>
            </a:r>
            <a:endParaRPr lang="en-US" sz="5400" b="1" dirty="0">
              <a:gradFill>
                <a:gsLst>
                  <a:gs pos="0">
                    <a:srgbClr val="FFFFB9"/>
                  </a:gs>
                  <a:gs pos="36000">
                    <a:srgbClr val="FFFF99"/>
                  </a:gs>
                  <a:gs pos="63000">
                    <a:srgbClr val="F6AE1E"/>
                  </a:gs>
                </a:gsLst>
                <a:lin ang="5400000" scaled="0"/>
              </a:gradFill>
              <a:latin typeface="Arial" panose="020B0604020202020204" pitchFamily="34" charset="0"/>
              <a:cs typeface="Arial" panose="020B0604020202020204" pitchFamily="34" charset="0"/>
            </a:endParaRPr>
          </a:p>
        </p:txBody>
      </p:sp>
      <p:sp>
        <p:nvSpPr>
          <p:cNvPr id="299011" name="Rectangle 3"/>
          <p:cNvSpPr>
            <a:spLocks noGrp="1" noChangeArrowheads="1"/>
          </p:cNvSpPr>
          <p:nvPr>
            <p:ph idx="1"/>
          </p:nvPr>
        </p:nvSpPr>
        <p:spPr>
          <a:xfrm>
            <a:off x="838200" y="2743201"/>
            <a:ext cx="7620000" cy="2438400"/>
          </a:xfrm>
        </p:spPr>
        <p:txBody>
          <a:bodyPr>
            <a:noAutofit/>
          </a:bodyPr>
          <a:lstStyle/>
          <a:p>
            <a:pPr marL="403225" indent="-288925">
              <a:buClr>
                <a:schemeClr val="tx2">
                  <a:lumMod val="75000"/>
                </a:schemeClr>
              </a:buClr>
            </a:pPr>
            <a:r>
              <a:rPr lang="en-US" sz="3600" dirty="0">
                <a:solidFill>
                  <a:schemeClr val="tx2">
                    <a:lumMod val="75000"/>
                  </a:schemeClr>
                </a:solidFill>
                <a:latin typeface="Arial" panose="020B0604020202020204" pitchFamily="34" charset="0"/>
                <a:cs typeface="Arial" panose="020B0604020202020204" pitchFamily="34" charset="0"/>
              </a:rPr>
              <a:t>Restraint Use</a:t>
            </a:r>
          </a:p>
          <a:p>
            <a:pPr marL="403225" indent="-288925">
              <a:buClr>
                <a:schemeClr val="tx2">
                  <a:lumMod val="75000"/>
                </a:schemeClr>
              </a:buClr>
            </a:pPr>
            <a:r>
              <a:rPr lang="en-US" sz="3600" dirty="0" smtClean="0">
                <a:solidFill>
                  <a:schemeClr val="tx2">
                    <a:lumMod val="75000"/>
                  </a:schemeClr>
                </a:solidFill>
                <a:latin typeface="Arial" panose="020B0604020202020204" pitchFamily="34" charset="0"/>
                <a:cs typeface="Arial" panose="020B0604020202020204" pitchFamily="34" charset="0"/>
              </a:rPr>
              <a:t>Impaired Driving</a:t>
            </a:r>
            <a:endParaRPr lang="en-US" sz="3600" dirty="0">
              <a:solidFill>
                <a:schemeClr val="tx2">
                  <a:lumMod val="75000"/>
                </a:schemeClr>
              </a:solidFill>
              <a:latin typeface="Arial" panose="020B0604020202020204" pitchFamily="34" charset="0"/>
              <a:cs typeface="Arial" panose="020B0604020202020204" pitchFamily="34" charset="0"/>
            </a:endParaRPr>
          </a:p>
          <a:p>
            <a:pPr marL="403225" indent="-288925">
              <a:buClr>
                <a:schemeClr val="tx2">
                  <a:lumMod val="75000"/>
                </a:schemeClr>
              </a:buClr>
            </a:pPr>
            <a:r>
              <a:rPr lang="en-US" sz="3600" dirty="0" smtClean="0">
                <a:solidFill>
                  <a:schemeClr val="tx2">
                    <a:lumMod val="75000"/>
                  </a:schemeClr>
                </a:solidFill>
                <a:latin typeface="Arial" panose="020B0604020202020204" pitchFamily="34" charset="0"/>
                <a:cs typeface="Arial" panose="020B0604020202020204" pitchFamily="34" charset="0"/>
              </a:rPr>
              <a:t>Speeding and Aggressive Driving</a:t>
            </a:r>
          </a:p>
          <a:p>
            <a:pPr marL="403225" indent="-288925">
              <a:buClr>
                <a:schemeClr val="tx2">
                  <a:lumMod val="75000"/>
                </a:schemeClr>
              </a:buClr>
            </a:pPr>
            <a:r>
              <a:rPr lang="en-US" sz="3600" dirty="0" smtClean="0">
                <a:solidFill>
                  <a:schemeClr val="tx2">
                    <a:lumMod val="75000"/>
                  </a:schemeClr>
                </a:solidFill>
                <a:latin typeface="Arial" panose="020B0604020202020204" pitchFamily="34" charset="0"/>
                <a:cs typeface="Arial" panose="020B0604020202020204" pitchFamily="34" charset="0"/>
              </a:rPr>
              <a:t>Distracted Driving</a:t>
            </a:r>
            <a:endParaRPr lang="en-US" sz="3600" dirty="0">
              <a:solidFill>
                <a:schemeClr val="tx2">
                  <a:lumMod val="75000"/>
                </a:schemeClr>
              </a:solidFill>
              <a:latin typeface="Arial" panose="020B0604020202020204" pitchFamily="34" charset="0"/>
              <a:cs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99011">
                                            <p:txEl>
                                              <p:pRg st="0" end="0"/>
                                            </p:txEl>
                                          </p:spTgt>
                                        </p:tgtEl>
                                        <p:attrNameLst>
                                          <p:attrName>style.visibility</p:attrName>
                                        </p:attrNameLst>
                                      </p:cBhvr>
                                      <p:to>
                                        <p:strVal val="visible"/>
                                      </p:to>
                                    </p:set>
                                    <p:animEffect transition="in" filter="fade">
                                      <p:cBhvr>
                                        <p:cTn id="7" dur="1000"/>
                                        <p:tgtEl>
                                          <p:spTgt spid="299011">
                                            <p:txEl>
                                              <p:pRg st="0" end="0"/>
                                            </p:txEl>
                                          </p:spTgt>
                                        </p:tgtEl>
                                      </p:cBhvr>
                                    </p:animEffect>
                                    <p:anim calcmode="lin" valueType="num">
                                      <p:cBhvr>
                                        <p:cTn id="8" dur="1000" fill="hold"/>
                                        <p:tgtEl>
                                          <p:spTgt spid="2990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99011">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99011">
                                            <p:txEl>
                                              <p:pRg st="1" end="1"/>
                                            </p:txEl>
                                          </p:spTgt>
                                        </p:tgtEl>
                                        <p:attrNameLst>
                                          <p:attrName>style.visibility</p:attrName>
                                        </p:attrNameLst>
                                      </p:cBhvr>
                                      <p:to>
                                        <p:strVal val="visible"/>
                                      </p:to>
                                    </p:set>
                                    <p:animEffect transition="in" filter="fade">
                                      <p:cBhvr>
                                        <p:cTn id="13" dur="1000"/>
                                        <p:tgtEl>
                                          <p:spTgt spid="299011">
                                            <p:txEl>
                                              <p:pRg st="1" end="1"/>
                                            </p:txEl>
                                          </p:spTgt>
                                        </p:tgtEl>
                                      </p:cBhvr>
                                    </p:animEffect>
                                    <p:anim calcmode="lin" valueType="num">
                                      <p:cBhvr>
                                        <p:cTn id="14" dur="1000" fill="hold"/>
                                        <p:tgtEl>
                                          <p:spTgt spid="299011">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99011">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99011">
                                            <p:txEl>
                                              <p:pRg st="2" end="2"/>
                                            </p:txEl>
                                          </p:spTgt>
                                        </p:tgtEl>
                                        <p:attrNameLst>
                                          <p:attrName>style.visibility</p:attrName>
                                        </p:attrNameLst>
                                      </p:cBhvr>
                                      <p:to>
                                        <p:strVal val="visible"/>
                                      </p:to>
                                    </p:set>
                                    <p:animEffect transition="in" filter="fade">
                                      <p:cBhvr>
                                        <p:cTn id="19" dur="1000"/>
                                        <p:tgtEl>
                                          <p:spTgt spid="299011">
                                            <p:txEl>
                                              <p:pRg st="2" end="2"/>
                                            </p:txEl>
                                          </p:spTgt>
                                        </p:tgtEl>
                                      </p:cBhvr>
                                    </p:animEffect>
                                    <p:anim calcmode="lin" valueType="num">
                                      <p:cBhvr>
                                        <p:cTn id="20" dur="1000" fill="hold"/>
                                        <p:tgtEl>
                                          <p:spTgt spid="299011">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99011">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299011">
                                            <p:txEl>
                                              <p:pRg st="3" end="3"/>
                                            </p:txEl>
                                          </p:spTgt>
                                        </p:tgtEl>
                                        <p:attrNameLst>
                                          <p:attrName>style.visibility</p:attrName>
                                        </p:attrNameLst>
                                      </p:cBhvr>
                                      <p:to>
                                        <p:strVal val="visible"/>
                                      </p:to>
                                    </p:set>
                                    <p:animEffect transition="in" filter="fade">
                                      <p:cBhvr>
                                        <p:cTn id="25" dur="1000"/>
                                        <p:tgtEl>
                                          <p:spTgt spid="299011">
                                            <p:txEl>
                                              <p:pRg st="3" end="3"/>
                                            </p:txEl>
                                          </p:spTgt>
                                        </p:tgtEl>
                                      </p:cBhvr>
                                    </p:animEffect>
                                    <p:anim calcmode="lin" valueType="num">
                                      <p:cBhvr>
                                        <p:cTn id="26" dur="1000" fill="hold"/>
                                        <p:tgtEl>
                                          <p:spTgt spid="299011">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29901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1"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4850" name="Rectangle 2"/>
          <p:cNvSpPr>
            <a:spLocks noGrp="1" noChangeArrowheads="1"/>
          </p:cNvSpPr>
          <p:nvPr>
            <p:ph type="title"/>
          </p:nvPr>
        </p:nvSpPr>
        <p:spPr/>
        <p:txBody>
          <a:bodyPr>
            <a:normAutofit/>
          </a:bodyPr>
          <a:lstStyle/>
          <a:p>
            <a:r>
              <a:rPr lang="en-US" sz="5400" dirty="0" smtClean="0">
                <a:gradFill>
                  <a:gsLst>
                    <a:gs pos="100000">
                      <a:schemeClr val="accent3">
                        <a:lumMod val="50000"/>
                      </a:schemeClr>
                    </a:gs>
                    <a:gs pos="0">
                      <a:srgbClr val="00B050">
                        <a:alpha val="92000"/>
                      </a:srgbClr>
                    </a:gs>
                    <a:gs pos="0">
                      <a:schemeClr val="accent1">
                        <a:tint val="44500"/>
                        <a:satMod val="160000"/>
                      </a:schemeClr>
                    </a:gs>
                    <a:gs pos="100000">
                      <a:schemeClr val="accent3">
                        <a:lumMod val="40000"/>
                        <a:lumOff val="60000"/>
                      </a:schemeClr>
                    </a:gs>
                    <a:gs pos="0">
                      <a:srgbClr val="00B050"/>
                    </a:gs>
                  </a:gsLst>
                  <a:lin ang="5400000" scaled="0"/>
                </a:gradFill>
                <a:latin typeface="Arial" panose="020B0604020202020204" pitchFamily="34" charset="0"/>
                <a:cs typeface="Arial" panose="020B0604020202020204" pitchFamily="34" charset="0"/>
              </a:rPr>
              <a:t>Review and Award</a:t>
            </a:r>
            <a:r>
              <a:rPr lang="en-US" sz="5400" b="1" dirty="0" smtClean="0">
                <a:gradFill>
                  <a:gsLst>
                    <a:gs pos="0">
                      <a:srgbClr val="FFFFB9"/>
                    </a:gs>
                    <a:gs pos="36000">
                      <a:srgbClr val="FFFF99"/>
                    </a:gs>
                    <a:gs pos="63000">
                      <a:srgbClr val="F6AE1E"/>
                    </a:gs>
                  </a:gsLst>
                  <a:lin ang="5400000" scaled="0"/>
                </a:gradFill>
                <a:latin typeface="Arial" panose="020B0604020202020204" pitchFamily="34" charset="0"/>
                <a:cs typeface="Arial" panose="020B0604020202020204" pitchFamily="34" charset="0"/>
              </a:rPr>
              <a:t> </a:t>
            </a:r>
            <a:endParaRPr lang="en-US" sz="5400" b="1" dirty="0">
              <a:gradFill>
                <a:gsLst>
                  <a:gs pos="0">
                    <a:srgbClr val="FFFFB9"/>
                  </a:gs>
                  <a:gs pos="36000">
                    <a:srgbClr val="FFFF99"/>
                  </a:gs>
                  <a:gs pos="63000">
                    <a:srgbClr val="F6AE1E"/>
                  </a:gs>
                </a:gsLst>
                <a:lin ang="5400000" scaled="0"/>
              </a:gradFill>
              <a:latin typeface="Arial" panose="020B0604020202020204" pitchFamily="34" charset="0"/>
              <a:cs typeface="Arial" panose="020B0604020202020204" pitchFamily="34" charset="0"/>
            </a:endParaRPr>
          </a:p>
        </p:txBody>
      </p:sp>
      <p:sp>
        <p:nvSpPr>
          <p:cNvPr id="334851" name="Rectangle 3"/>
          <p:cNvSpPr>
            <a:spLocks noGrp="1" noChangeArrowheads="1"/>
          </p:cNvSpPr>
          <p:nvPr>
            <p:ph idx="1"/>
          </p:nvPr>
        </p:nvSpPr>
        <p:spPr>
          <a:xfrm>
            <a:off x="457200" y="1371600"/>
            <a:ext cx="8229600" cy="5334000"/>
          </a:xfrm>
        </p:spPr>
        <p:txBody>
          <a:bodyPr>
            <a:normAutofit/>
          </a:bodyPr>
          <a:lstStyle/>
          <a:p>
            <a:pPr marL="344487" indent="0">
              <a:buClr>
                <a:srgbClr val="C00000"/>
              </a:buClr>
              <a:buNone/>
            </a:pPr>
            <a:endParaRPr lang="en-US" dirty="0" smtClean="0">
              <a:solidFill>
                <a:schemeClr val="tx2">
                  <a:lumMod val="75000"/>
                </a:schemeClr>
              </a:solidFill>
            </a:endParaRPr>
          </a:p>
          <a:p>
            <a:pPr marL="344487" indent="0">
              <a:buClr>
                <a:srgbClr val="C00000"/>
              </a:buClr>
              <a:buNone/>
            </a:pPr>
            <a:r>
              <a:rPr lang="en-US" sz="2800" b="1" dirty="0" smtClean="0">
                <a:solidFill>
                  <a:schemeClr val="tx2">
                    <a:lumMod val="75000"/>
                  </a:schemeClr>
                </a:solidFill>
                <a:latin typeface="Arial" panose="020B0604020202020204" pitchFamily="34" charset="0"/>
                <a:cs typeface="Arial" panose="020B0604020202020204" pitchFamily="34" charset="0"/>
              </a:rPr>
              <a:t>The </a:t>
            </a:r>
            <a:r>
              <a:rPr lang="en-US" sz="2800" b="1" dirty="0">
                <a:solidFill>
                  <a:schemeClr val="tx2">
                    <a:lumMod val="75000"/>
                  </a:schemeClr>
                </a:solidFill>
                <a:latin typeface="Arial" panose="020B0604020202020204" pitchFamily="34" charset="0"/>
                <a:cs typeface="Arial" panose="020B0604020202020204" pitchFamily="34" charset="0"/>
              </a:rPr>
              <a:t>G</a:t>
            </a:r>
            <a:r>
              <a:rPr lang="en-US" sz="2800" b="1" dirty="0" smtClean="0">
                <a:solidFill>
                  <a:schemeClr val="tx2">
                    <a:lumMod val="75000"/>
                  </a:schemeClr>
                </a:solidFill>
                <a:latin typeface="Arial" panose="020B0604020202020204" pitchFamily="34" charset="0"/>
                <a:cs typeface="Arial" panose="020B0604020202020204" pitchFamily="34" charset="0"/>
              </a:rPr>
              <a:t>rant </a:t>
            </a:r>
            <a:r>
              <a:rPr lang="en-US" sz="2800" b="1" dirty="0">
                <a:solidFill>
                  <a:schemeClr val="tx2">
                    <a:lumMod val="75000"/>
                  </a:schemeClr>
                </a:solidFill>
                <a:latin typeface="Arial" panose="020B0604020202020204" pitchFamily="34" charset="0"/>
                <a:cs typeface="Arial" panose="020B0604020202020204" pitchFamily="34" charset="0"/>
              </a:rPr>
              <a:t>A</a:t>
            </a:r>
            <a:r>
              <a:rPr lang="en-US" sz="2800" b="1" dirty="0" smtClean="0">
                <a:solidFill>
                  <a:schemeClr val="tx2">
                    <a:lumMod val="75000"/>
                  </a:schemeClr>
                </a:solidFill>
                <a:latin typeface="Arial" panose="020B0604020202020204" pitchFamily="34" charset="0"/>
                <a:cs typeface="Arial" panose="020B0604020202020204" pitchFamily="34" charset="0"/>
              </a:rPr>
              <a:t>llocation </a:t>
            </a:r>
            <a:r>
              <a:rPr lang="en-US" sz="2800" b="1" dirty="0">
                <a:solidFill>
                  <a:schemeClr val="tx2">
                    <a:lumMod val="75000"/>
                  </a:schemeClr>
                </a:solidFill>
                <a:latin typeface="Arial" panose="020B0604020202020204" pitchFamily="34" charset="0"/>
                <a:cs typeface="Arial" panose="020B0604020202020204" pitchFamily="34" charset="0"/>
              </a:rPr>
              <a:t>A</a:t>
            </a:r>
            <a:r>
              <a:rPr lang="en-US" sz="2800" b="1" dirty="0" smtClean="0">
                <a:solidFill>
                  <a:schemeClr val="tx2">
                    <a:lumMod val="75000"/>
                  </a:schemeClr>
                </a:solidFill>
                <a:latin typeface="Arial" panose="020B0604020202020204" pitchFamily="34" charset="0"/>
                <a:cs typeface="Arial" panose="020B0604020202020204" pitchFamily="34" charset="0"/>
              </a:rPr>
              <a:t>dvisory </a:t>
            </a:r>
            <a:r>
              <a:rPr lang="en-US" sz="2800" b="1" dirty="0">
                <a:solidFill>
                  <a:schemeClr val="tx2">
                    <a:lumMod val="75000"/>
                  </a:schemeClr>
                </a:solidFill>
                <a:latin typeface="Arial" panose="020B0604020202020204" pitchFamily="34" charset="0"/>
                <a:cs typeface="Arial" panose="020B0604020202020204" pitchFamily="34" charset="0"/>
              </a:rPr>
              <a:t>G</a:t>
            </a:r>
            <a:r>
              <a:rPr lang="en-US" sz="2800" b="1" dirty="0" smtClean="0">
                <a:solidFill>
                  <a:schemeClr val="tx2">
                    <a:lumMod val="75000"/>
                  </a:schemeClr>
                </a:solidFill>
                <a:latin typeface="Arial" panose="020B0604020202020204" pitchFamily="34" charset="0"/>
                <a:cs typeface="Arial" panose="020B0604020202020204" pitchFamily="34" charset="0"/>
              </a:rPr>
              <a:t>roup will: </a:t>
            </a:r>
            <a:endParaRPr lang="en-US" sz="2800" b="1" dirty="0">
              <a:solidFill>
                <a:schemeClr val="tx2">
                  <a:lumMod val="75000"/>
                </a:schemeClr>
              </a:solidFill>
              <a:latin typeface="Arial" panose="020B0604020202020204" pitchFamily="34" charset="0"/>
              <a:cs typeface="Arial" panose="020B0604020202020204" pitchFamily="34" charset="0"/>
            </a:endParaRPr>
          </a:p>
          <a:p>
            <a:pPr marL="344487" indent="0">
              <a:buClr>
                <a:srgbClr val="C00000"/>
              </a:buClr>
              <a:buNone/>
            </a:pPr>
            <a:endParaRPr lang="en-US" dirty="0">
              <a:solidFill>
                <a:schemeClr val="tx2">
                  <a:lumMod val="75000"/>
                </a:schemeClr>
              </a:solidFill>
            </a:endParaRPr>
          </a:p>
          <a:p>
            <a:pPr marL="628650" indent="-284163">
              <a:buClr>
                <a:schemeClr val="tx2">
                  <a:lumMod val="75000"/>
                </a:schemeClr>
              </a:buClr>
            </a:pPr>
            <a:r>
              <a:rPr lang="en-US" sz="2400" dirty="0" smtClean="0">
                <a:solidFill>
                  <a:schemeClr val="tx2">
                    <a:lumMod val="75000"/>
                  </a:schemeClr>
                </a:solidFill>
                <a:latin typeface="Arial" panose="020B0604020202020204" pitchFamily="34" charset="0"/>
                <a:cs typeface="Arial" panose="020B0604020202020204" pitchFamily="34" charset="0"/>
              </a:rPr>
              <a:t>Read every application before funding</a:t>
            </a:r>
            <a:endParaRPr lang="en-US" sz="2400" dirty="0">
              <a:solidFill>
                <a:schemeClr val="tx2">
                  <a:lumMod val="75000"/>
                </a:schemeClr>
              </a:solidFill>
              <a:latin typeface="Arial" panose="020B0604020202020204" pitchFamily="34" charset="0"/>
              <a:cs typeface="Arial" panose="020B0604020202020204" pitchFamily="34" charset="0"/>
            </a:endParaRPr>
          </a:p>
          <a:p>
            <a:pPr marL="628650" indent="-284163">
              <a:buClr>
                <a:schemeClr val="tx2">
                  <a:lumMod val="75000"/>
                </a:schemeClr>
              </a:buClr>
            </a:pPr>
            <a:r>
              <a:rPr lang="en-US" sz="2400" dirty="0" smtClean="0">
                <a:solidFill>
                  <a:schemeClr val="tx2">
                    <a:lumMod val="75000"/>
                  </a:schemeClr>
                </a:solidFill>
                <a:latin typeface="Arial" panose="020B0604020202020204" pitchFamily="34" charset="0"/>
                <a:cs typeface="Arial" panose="020B0604020202020204" pitchFamily="34" charset="0"/>
              </a:rPr>
              <a:t>Compare applications with </a:t>
            </a:r>
            <a:r>
              <a:rPr lang="en-US" sz="2400" b="1" dirty="0" smtClean="0">
                <a:solidFill>
                  <a:schemeClr val="tx2">
                    <a:lumMod val="75000"/>
                  </a:schemeClr>
                </a:solidFill>
                <a:latin typeface="Arial" panose="020B0604020202020204" pitchFamily="34" charset="0"/>
                <a:cs typeface="Arial" panose="020B0604020202020204" pitchFamily="34" charset="0"/>
              </a:rPr>
              <a:t>GHSP </a:t>
            </a:r>
            <a:r>
              <a:rPr lang="en-US" sz="2400" b="1" dirty="0">
                <a:solidFill>
                  <a:schemeClr val="tx2">
                    <a:lumMod val="75000"/>
                  </a:schemeClr>
                </a:solidFill>
                <a:latin typeface="Arial" panose="020B0604020202020204" pitchFamily="34" charset="0"/>
                <a:cs typeface="Arial" panose="020B0604020202020204" pitchFamily="34" charset="0"/>
              </a:rPr>
              <a:t>priorities</a:t>
            </a:r>
            <a:r>
              <a:rPr lang="en-US" sz="2400" dirty="0">
                <a:solidFill>
                  <a:schemeClr val="tx2">
                    <a:lumMod val="75000"/>
                  </a:schemeClr>
                </a:solidFill>
                <a:latin typeface="Arial" panose="020B0604020202020204" pitchFamily="34" charset="0"/>
                <a:cs typeface="Arial" panose="020B0604020202020204" pitchFamily="34" charset="0"/>
              </a:rPr>
              <a:t> </a:t>
            </a:r>
            <a:r>
              <a:rPr lang="en-US" sz="2400" dirty="0" smtClean="0">
                <a:solidFill>
                  <a:schemeClr val="tx2">
                    <a:lumMod val="75000"/>
                  </a:schemeClr>
                </a:solidFill>
                <a:latin typeface="Arial" panose="020B0604020202020204" pitchFamily="34" charset="0"/>
                <a:cs typeface="Arial" panose="020B0604020202020204" pitchFamily="34" charset="0"/>
              </a:rPr>
              <a:t>and verify applicants are addressing critical issues</a:t>
            </a:r>
          </a:p>
          <a:p>
            <a:pPr marL="628650" indent="-284163">
              <a:buClr>
                <a:schemeClr val="tx2">
                  <a:lumMod val="75000"/>
                </a:schemeClr>
              </a:buClr>
            </a:pPr>
            <a:r>
              <a:rPr lang="en-US" sz="2400" dirty="0" smtClean="0">
                <a:solidFill>
                  <a:schemeClr val="tx2">
                    <a:lumMod val="75000"/>
                  </a:schemeClr>
                </a:solidFill>
                <a:latin typeface="Arial" panose="020B0604020202020204" pitchFamily="34" charset="0"/>
                <a:cs typeface="Arial" panose="020B0604020202020204" pitchFamily="34" charset="0"/>
              </a:rPr>
              <a:t>Review and consider past performance, spending, reporting accuracy and timeliness</a:t>
            </a:r>
          </a:p>
          <a:p>
            <a:pPr marL="628650" indent="-284163">
              <a:buClr>
                <a:schemeClr val="tx2">
                  <a:lumMod val="75000"/>
                </a:schemeClr>
              </a:buClr>
            </a:pPr>
            <a:r>
              <a:rPr lang="en-US" sz="2400" dirty="0" smtClean="0">
                <a:solidFill>
                  <a:schemeClr val="tx2">
                    <a:lumMod val="75000"/>
                  </a:schemeClr>
                </a:solidFill>
                <a:latin typeface="Arial" panose="020B0604020202020204" pitchFamily="34" charset="0"/>
                <a:cs typeface="Arial" panose="020B0604020202020204" pitchFamily="34" charset="0"/>
              </a:rPr>
              <a:t>Make decision </a:t>
            </a:r>
            <a:r>
              <a:rPr lang="en-US" sz="2400" dirty="0">
                <a:solidFill>
                  <a:schemeClr val="tx2">
                    <a:lumMod val="75000"/>
                  </a:schemeClr>
                </a:solidFill>
                <a:latin typeface="Arial" panose="020B0604020202020204" pitchFamily="34" charset="0"/>
                <a:cs typeface="Arial" panose="020B0604020202020204" pitchFamily="34" charset="0"/>
              </a:rPr>
              <a:t>and </a:t>
            </a:r>
            <a:r>
              <a:rPr lang="en-US" sz="2400" dirty="0" smtClean="0">
                <a:solidFill>
                  <a:schemeClr val="tx2">
                    <a:lumMod val="75000"/>
                  </a:schemeClr>
                </a:solidFill>
                <a:latin typeface="Arial" panose="020B0604020202020204" pitchFamily="34" charset="0"/>
                <a:cs typeface="Arial" panose="020B0604020202020204" pitchFamily="34" charset="0"/>
              </a:rPr>
              <a:t>notification</a:t>
            </a:r>
            <a:endParaRPr lang="en-US" sz="240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02989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4851">
                                            <p:txEl>
                                              <p:pRg st="1" end="1"/>
                                            </p:txEl>
                                          </p:spTgt>
                                        </p:tgtEl>
                                        <p:attrNameLst>
                                          <p:attrName>style.visibility</p:attrName>
                                        </p:attrNameLst>
                                      </p:cBhvr>
                                      <p:to>
                                        <p:strVal val="visible"/>
                                      </p:to>
                                    </p:set>
                                    <p:animEffect transition="in" filter="fade">
                                      <p:cBhvr>
                                        <p:cTn id="7" dur="1000"/>
                                        <p:tgtEl>
                                          <p:spTgt spid="334851">
                                            <p:txEl>
                                              <p:pRg st="1" end="1"/>
                                            </p:txEl>
                                          </p:spTgt>
                                        </p:tgtEl>
                                      </p:cBhvr>
                                    </p:animEffect>
                                    <p:anim calcmode="lin" valueType="num">
                                      <p:cBhvr>
                                        <p:cTn id="8" dur="1000" fill="hold"/>
                                        <p:tgtEl>
                                          <p:spTgt spid="33485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3485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34851">
                                            <p:txEl>
                                              <p:pRg st="3" end="3"/>
                                            </p:txEl>
                                          </p:spTgt>
                                        </p:tgtEl>
                                        <p:attrNameLst>
                                          <p:attrName>style.visibility</p:attrName>
                                        </p:attrNameLst>
                                      </p:cBhvr>
                                      <p:to>
                                        <p:strVal val="visible"/>
                                      </p:to>
                                    </p:set>
                                    <p:animEffect transition="in" filter="fade">
                                      <p:cBhvr>
                                        <p:cTn id="14" dur="1000"/>
                                        <p:tgtEl>
                                          <p:spTgt spid="334851">
                                            <p:txEl>
                                              <p:pRg st="3" end="3"/>
                                            </p:txEl>
                                          </p:spTgt>
                                        </p:tgtEl>
                                      </p:cBhvr>
                                    </p:animEffect>
                                    <p:anim calcmode="lin" valueType="num">
                                      <p:cBhvr>
                                        <p:cTn id="15" dur="1000" fill="hold"/>
                                        <p:tgtEl>
                                          <p:spTgt spid="334851">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3485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34851">
                                            <p:txEl>
                                              <p:pRg st="4" end="4"/>
                                            </p:txEl>
                                          </p:spTgt>
                                        </p:tgtEl>
                                        <p:attrNameLst>
                                          <p:attrName>style.visibility</p:attrName>
                                        </p:attrNameLst>
                                      </p:cBhvr>
                                      <p:to>
                                        <p:strVal val="visible"/>
                                      </p:to>
                                    </p:set>
                                    <p:animEffect transition="in" filter="fade">
                                      <p:cBhvr>
                                        <p:cTn id="21" dur="1000"/>
                                        <p:tgtEl>
                                          <p:spTgt spid="334851">
                                            <p:txEl>
                                              <p:pRg st="4" end="4"/>
                                            </p:txEl>
                                          </p:spTgt>
                                        </p:tgtEl>
                                      </p:cBhvr>
                                    </p:animEffect>
                                    <p:anim calcmode="lin" valueType="num">
                                      <p:cBhvr>
                                        <p:cTn id="22" dur="1000" fill="hold"/>
                                        <p:tgtEl>
                                          <p:spTgt spid="33485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3485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34851">
                                            <p:txEl>
                                              <p:pRg st="5" end="5"/>
                                            </p:txEl>
                                          </p:spTgt>
                                        </p:tgtEl>
                                        <p:attrNameLst>
                                          <p:attrName>style.visibility</p:attrName>
                                        </p:attrNameLst>
                                      </p:cBhvr>
                                      <p:to>
                                        <p:strVal val="visible"/>
                                      </p:to>
                                    </p:set>
                                    <p:animEffect transition="in" filter="fade">
                                      <p:cBhvr>
                                        <p:cTn id="28" dur="1000"/>
                                        <p:tgtEl>
                                          <p:spTgt spid="334851">
                                            <p:txEl>
                                              <p:pRg st="5" end="5"/>
                                            </p:txEl>
                                          </p:spTgt>
                                        </p:tgtEl>
                                      </p:cBhvr>
                                    </p:animEffect>
                                    <p:anim calcmode="lin" valueType="num">
                                      <p:cBhvr>
                                        <p:cTn id="29" dur="1000" fill="hold"/>
                                        <p:tgtEl>
                                          <p:spTgt spid="334851">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3485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34851">
                                            <p:txEl>
                                              <p:pRg st="6" end="6"/>
                                            </p:txEl>
                                          </p:spTgt>
                                        </p:tgtEl>
                                        <p:attrNameLst>
                                          <p:attrName>style.visibility</p:attrName>
                                        </p:attrNameLst>
                                      </p:cBhvr>
                                      <p:to>
                                        <p:strVal val="visible"/>
                                      </p:to>
                                    </p:set>
                                    <p:animEffect transition="in" filter="fade">
                                      <p:cBhvr>
                                        <p:cTn id="35" dur="1000"/>
                                        <p:tgtEl>
                                          <p:spTgt spid="334851">
                                            <p:txEl>
                                              <p:pRg st="6" end="6"/>
                                            </p:txEl>
                                          </p:spTgt>
                                        </p:tgtEl>
                                      </p:cBhvr>
                                    </p:animEffect>
                                    <p:anim calcmode="lin" valueType="num">
                                      <p:cBhvr>
                                        <p:cTn id="36" dur="1000" fill="hold"/>
                                        <p:tgtEl>
                                          <p:spTgt spid="334851">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3485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51"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a:xfrm>
            <a:off x="762000" y="685800"/>
            <a:ext cx="7886700" cy="1219200"/>
          </a:xfrm>
        </p:spPr>
        <p:txBody>
          <a:bodyPr>
            <a:normAutofit fontScale="90000"/>
          </a:bodyPr>
          <a:lstStyle/>
          <a:p>
            <a:r>
              <a:rPr lang="en-US" sz="6000" dirty="0" smtClean="0">
                <a:gradFill>
                  <a:gsLst>
                    <a:gs pos="100000">
                      <a:schemeClr val="accent3">
                        <a:lumMod val="50000"/>
                      </a:schemeClr>
                    </a:gs>
                    <a:gs pos="0">
                      <a:srgbClr val="00B050">
                        <a:alpha val="92000"/>
                      </a:srgbClr>
                    </a:gs>
                    <a:gs pos="0">
                      <a:schemeClr val="accent1">
                        <a:tint val="44500"/>
                        <a:satMod val="160000"/>
                      </a:schemeClr>
                    </a:gs>
                    <a:gs pos="100000">
                      <a:schemeClr val="accent3">
                        <a:lumMod val="40000"/>
                        <a:lumOff val="60000"/>
                      </a:schemeClr>
                    </a:gs>
                    <a:gs pos="0">
                      <a:srgbClr val="00B050"/>
                    </a:gs>
                  </a:gsLst>
                  <a:lin ang="5400000" scaled="0"/>
                </a:gradFill>
                <a:latin typeface="Arial" panose="020B0604020202020204" pitchFamily="34" charset="0"/>
                <a:cs typeface="Arial" panose="020B0604020202020204" pitchFamily="34" charset="0"/>
              </a:rPr>
              <a:t>Please Be Aware</a:t>
            </a:r>
            <a:r>
              <a:rPr lang="en-US" dirty="0"/>
              <a:t/>
            </a:r>
            <a:br>
              <a:rPr lang="en-US" dirty="0"/>
            </a:br>
            <a:endParaRPr lang="en-US" b="1" dirty="0">
              <a:solidFill>
                <a:schemeClr val="accent1"/>
              </a:solidFill>
            </a:endParaRPr>
          </a:p>
        </p:txBody>
      </p:sp>
      <p:sp>
        <p:nvSpPr>
          <p:cNvPr id="307203" name="Rectangle 3"/>
          <p:cNvSpPr>
            <a:spLocks noGrp="1" noChangeArrowheads="1"/>
          </p:cNvSpPr>
          <p:nvPr>
            <p:ph idx="1"/>
          </p:nvPr>
        </p:nvSpPr>
        <p:spPr>
          <a:xfrm>
            <a:off x="609600" y="2590800"/>
            <a:ext cx="8077200" cy="3352801"/>
          </a:xfrm>
        </p:spPr>
        <p:txBody>
          <a:bodyPr>
            <a:normAutofit/>
          </a:bodyPr>
          <a:lstStyle/>
          <a:p>
            <a:pPr marL="461963" indent="-344488">
              <a:spcAft>
                <a:spcPct val="50000"/>
              </a:spcAft>
              <a:buClr>
                <a:schemeClr val="tx2">
                  <a:lumMod val="75000"/>
                </a:schemeClr>
              </a:buClr>
            </a:pPr>
            <a:r>
              <a:rPr lang="en-US" sz="3600" dirty="0" smtClean="0">
                <a:solidFill>
                  <a:schemeClr val="tx2">
                    <a:lumMod val="75000"/>
                  </a:schemeClr>
                </a:solidFill>
                <a:latin typeface="Arial" panose="020B0604020202020204" pitchFamily="34" charset="0"/>
                <a:cs typeface="Arial" panose="020B0604020202020204" pitchFamily="34" charset="0"/>
              </a:rPr>
              <a:t>Under MAP-21 the Federal Share for all funding sources </a:t>
            </a:r>
            <a:r>
              <a:rPr lang="en-US" sz="3600" dirty="0" smtClean="0">
                <a:solidFill>
                  <a:schemeClr val="tx2">
                    <a:lumMod val="75000"/>
                  </a:schemeClr>
                </a:solidFill>
                <a:latin typeface="Arial" panose="020B0604020202020204" pitchFamily="34" charset="0"/>
                <a:cs typeface="Arial" panose="020B0604020202020204" pitchFamily="34" charset="0"/>
              </a:rPr>
              <a:t>is: </a:t>
            </a:r>
          </a:p>
          <a:p>
            <a:pPr marL="117475" indent="0" algn="ctr">
              <a:spcBef>
                <a:spcPts val="0"/>
              </a:spcBef>
              <a:buClr>
                <a:schemeClr val="tx2">
                  <a:lumMod val="75000"/>
                </a:schemeClr>
              </a:buClr>
              <a:buNone/>
            </a:pPr>
            <a:r>
              <a:rPr lang="en-US" sz="3600" u="sng" dirty="0" smtClean="0">
                <a:solidFill>
                  <a:schemeClr val="tx2">
                    <a:lumMod val="75000"/>
                  </a:schemeClr>
                </a:solidFill>
                <a:latin typeface="Arial" panose="020B0604020202020204" pitchFamily="34" charset="0"/>
                <a:cs typeface="Arial" panose="020B0604020202020204" pitchFamily="34" charset="0"/>
              </a:rPr>
              <a:t>20 = 1</a:t>
            </a:r>
            <a:r>
              <a:rPr lang="en-US" sz="3600" dirty="0" smtClean="0">
                <a:solidFill>
                  <a:schemeClr val="tx2">
                    <a:lumMod val="75000"/>
                  </a:schemeClr>
                </a:solidFill>
                <a:latin typeface="Arial" panose="020B0604020202020204" pitchFamily="34" charset="0"/>
                <a:cs typeface="Arial" panose="020B0604020202020204" pitchFamily="34" charset="0"/>
              </a:rPr>
              <a:t>  </a:t>
            </a:r>
          </a:p>
          <a:p>
            <a:pPr marL="117475" indent="0" algn="ctr">
              <a:spcBef>
                <a:spcPts val="0"/>
              </a:spcBef>
              <a:buClr>
                <a:schemeClr val="tx2">
                  <a:lumMod val="75000"/>
                </a:schemeClr>
              </a:buClr>
              <a:buNone/>
            </a:pPr>
            <a:r>
              <a:rPr lang="en-US" sz="3600" dirty="0" smtClean="0">
                <a:solidFill>
                  <a:schemeClr val="tx2">
                    <a:lumMod val="75000"/>
                  </a:schemeClr>
                </a:solidFill>
                <a:latin typeface="Arial" panose="020B0604020202020204" pitchFamily="34" charset="0"/>
                <a:cs typeface="Arial" panose="020B0604020202020204" pitchFamily="34" charset="0"/>
              </a:rPr>
              <a:t>80 = 4</a:t>
            </a:r>
            <a:endParaRPr lang="en-US" sz="3600" dirty="0" smtClean="0">
              <a:solidFill>
                <a:schemeClr val="tx2">
                  <a:lumMod val="75000"/>
                </a:schemeClr>
              </a:solidFill>
              <a:latin typeface="Arial" panose="020B0604020202020204" pitchFamily="34" charset="0"/>
              <a:cs typeface="Arial" panose="020B0604020202020204" pitchFamily="34" charset="0"/>
            </a:endParaRPr>
          </a:p>
          <a:p>
            <a:pPr marL="461963" indent="-344488">
              <a:spcAft>
                <a:spcPct val="50000"/>
              </a:spcAft>
              <a:buClr>
                <a:schemeClr val="tx2">
                  <a:lumMod val="75000"/>
                </a:schemeClr>
              </a:buClr>
            </a:pPr>
            <a:r>
              <a:rPr lang="en-US" sz="3600" dirty="0" smtClean="0">
                <a:solidFill>
                  <a:schemeClr val="tx2">
                    <a:lumMod val="75000"/>
                  </a:schemeClr>
                </a:solidFill>
                <a:latin typeface="Arial" panose="020B0604020202020204" pitchFamily="34" charset="0"/>
                <a:cs typeface="Arial" panose="020B0604020202020204" pitchFamily="34" charset="0"/>
              </a:rPr>
              <a:t>Match </a:t>
            </a:r>
            <a:r>
              <a:rPr lang="en-US" sz="3600" dirty="0" smtClean="0">
                <a:solidFill>
                  <a:schemeClr val="tx2">
                    <a:lumMod val="75000"/>
                  </a:schemeClr>
                </a:solidFill>
                <a:latin typeface="Arial" panose="020B0604020202020204" pitchFamily="34" charset="0"/>
                <a:cs typeface="Arial" panose="020B0604020202020204" pitchFamily="34" charset="0"/>
              </a:rPr>
              <a:t>is therefore 25%</a:t>
            </a:r>
            <a:endParaRPr lang="en-US" sz="3600" dirty="0">
              <a:solidFill>
                <a:schemeClr val="tx2">
                  <a:lumMod val="75000"/>
                </a:schemeClr>
              </a:solidFill>
              <a:latin typeface="Arial" panose="020B0604020202020204" pitchFamily="34" charset="0"/>
              <a:cs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7203">
                                            <p:txEl>
                                              <p:pRg st="0" end="0"/>
                                            </p:txEl>
                                          </p:spTgt>
                                        </p:tgtEl>
                                        <p:attrNameLst>
                                          <p:attrName>style.visibility</p:attrName>
                                        </p:attrNameLst>
                                      </p:cBhvr>
                                      <p:to>
                                        <p:strVal val="visible"/>
                                      </p:to>
                                    </p:set>
                                    <p:animEffect transition="in" filter="fade">
                                      <p:cBhvr>
                                        <p:cTn id="7" dur="1000"/>
                                        <p:tgtEl>
                                          <p:spTgt spid="307203">
                                            <p:txEl>
                                              <p:pRg st="0" end="0"/>
                                            </p:txEl>
                                          </p:spTgt>
                                        </p:tgtEl>
                                      </p:cBhvr>
                                    </p:animEffect>
                                    <p:anim calcmode="lin" valueType="num">
                                      <p:cBhvr>
                                        <p:cTn id="8" dur="1000" fill="hold"/>
                                        <p:tgtEl>
                                          <p:spTgt spid="30720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0720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07203">
                                            <p:txEl>
                                              <p:pRg st="1" end="1"/>
                                            </p:txEl>
                                          </p:spTgt>
                                        </p:tgtEl>
                                        <p:attrNameLst>
                                          <p:attrName>style.visibility</p:attrName>
                                        </p:attrNameLst>
                                      </p:cBhvr>
                                      <p:to>
                                        <p:strVal val="visible"/>
                                      </p:to>
                                    </p:set>
                                    <p:animEffect transition="in" filter="fade">
                                      <p:cBhvr>
                                        <p:cTn id="14" dur="1000"/>
                                        <p:tgtEl>
                                          <p:spTgt spid="307203">
                                            <p:txEl>
                                              <p:pRg st="1" end="1"/>
                                            </p:txEl>
                                          </p:spTgt>
                                        </p:tgtEl>
                                      </p:cBhvr>
                                    </p:animEffect>
                                    <p:anim calcmode="lin" valueType="num">
                                      <p:cBhvr>
                                        <p:cTn id="15" dur="1000" fill="hold"/>
                                        <p:tgtEl>
                                          <p:spTgt spid="30720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0720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07203">
                                            <p:txEl>
                                              <p:pRg st="2" end="2"/>
                                            </p:txEl>
                                          </p:spTgt>
                                        </p:tgtEl>
                                        <p:attrNameLst>
                                          <p:attrName>style.visibility</p:attrName>
                                        </p:attrNameLst>
                                      </p:cBhvr>
                                      <p:to>
                                        <p:strVal val="visible"/>
                                      </p:to>
                                    </p:set>
                                    <p:animEffect transition="in" filter="fade">
                                      <p:cBhvr>
                                        <p:cTn id="21" dur="1000"/>
                                        <p:tgtEl>
                                          <p:spTgt spid="307203">
                                            <p:txEl>
                                              <p:pRg st="2" end="2"/>
                                            </p:txEl>
                                          </p:spTgt>
                                        </p:tgtEl>
                                      </p:cBhvr>
                                    </p:animEffect>
                                    <p:anim calcmode="lin" valueType="num">
                                      <p:cBhvr>
                                        <p:cTn id="22" dur="1000" fill="hold"/>
                                        <p:tgtEl>
                                          <p:spTgt spid="30720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0720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07203">
                                            <p:txEl>
                                              <p:pRg st="3" end="3"/>
                                            </p:txEl>
                                          </p:spTgt>
                                        </p:tgtEl>
                                        <p:attrNameLst>
                                          <p:attrName>style.visibility</p:attrName>
                                        </p:attrNameLst>
                                      </p:cBhvr>
                                      <p:to>
                                        <p:strVal val="visible"/>
                                      </p:to>
                                    </p:set>
                                    <p:animEffect transition="in" filter="fade">
                                      <p:cBhvr>
                                        <p:cTn id="27" dur="1000"/>
                                        <p:tgtEl>
                                          <p:spTgt spid="307203">
                                            <p:txEl>
                                              <p:pRg st="3" end="3"/>
                                            </p:txEl>
                                          </p:spTgt>
                                        </p:tgtEl>
                                      </p:cBhvr>
                                    </p:animEffect>
                                    <p:anim calcmode="lin" valueType="num">
                                      <p:cBhvr>
                                        <p:cTn id="28" dur="1000" fill="hold"/>
                                        <p:tgtEl>
                                          <p:spTgt spid="30720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0720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marL="0" indent="0">
              <a:buNone/>
            </a:pPr>
            <a:r>
              <a:rPr lang="en-US" dirty="0" smtClean="0">
                <a:solidFill>
                  <a:schemeClr val="tx2">
                    <a:lumMod val="75000"/>
                  </a:schemeClr>
                </a:solidFill>
              </a:rPr>
              <a:t>25% </a:t>
            </a:r>
            <a:r>
              <a:rPr lang="en-US" dirty="0">
                <a:solidFill>
                  <a:schemeClr val="tx2">
                    <a:lumMod val="75000"/>
                  </a:schemeClr>
                </a:solidFill>
              </a:rPr>
              <a:t>Match Requirement for all </a:t>
            </a:r>
            <a:r>
              <a:rPr lang="en-US" dirty="0" err="1" smtClean="0">
                <a:solidFill>
                  <a:schemeClr val="tx2">
                    <a:lumMod val="75000"/>
                  </a:schemeClr>
                </a:solidFill>
              </a:rPr>
              <a:t>Subgrants</a:t>
            </a:r>
            <a:endParaRPr lang="en-US" dirty="0">
              <a:solidFill>
                <a:schemeClr val="tx2">
                  <a:lumMod val="75000"/>
                </a:schemeClr>
              </a:solidFill>
            </a:endParaRPr>
          </a:p>
          <a:p>
            <a:pPr marL="0" indent="0">
              <a:buNone/>
            </a:pPr>
            <a:endParaRPr lang="en-US" dirty="0">
              <a:solidFill>
                <a:schemeClr val="tx2">
                  <a:lumMod val="75000"/>
                </a:schemeClr>
              </a:solidFill>
            </a:endParaRPr>
          </a:p>
          <a:p>
            <a:pPr marL="0" indent="0">
              <a:buNone/>
            </a:pPr>
            <a:r>
              <a:rPr lang="en-US" dirty="0">
                <a:solidFill>
                  <a:schemeClr val="tx2">
                    <a:lumMod val="75000"/>
                  </a:schemeClr>
                </a:solidFill>
              </a:rPr>
              <a:t>Match can be met with cash or in-kind </a:t>
            </a:r>
            <a:r>
              <a:rPr lang="en-US" dirty="0" smtClean="0">
                <a:solidFill>
                  <a:schemeClr val="tx2">
                    <a:lumMod val="75000"/>
                  </a:schemeClr>
                </a:solidFill>
              </a:rPr>
              <a:t>resources </a:t>
            </a:r>
            <a:endParaRPr lang="en-US" dirty="0">
              <a:solidFill>
                <a:schemeClr val="tx2">
                  <a:lumMod val="75000"/>
                </a:schemeClr>
              </a:solidFill>
            </a:endParaRPr>
          </a:p>
          <a:p>
            <a:pPr marL="0" indent="0">
              <a:buNone/>
            </a:pPr>
            <a:endParaRPr lang="en-US" dirty="0">
              <a:solidFill>
                <a:schemeClr val="tx2">
                  <a:lumMod val="75000"/>
                </a:schemeClr>
              </a:solidFill>
            </a:endParaRPr>
          </a:p>
          <a:p>
            <a:pPr lvl="1">
              <a:lnSpc>
                <a:spcPct val="120000"/>
              </a:lnSpc>
              <a:buFont typeface="Arial" panose="020B0604020202020204" pitchFamily="34" charset="0"/>
              <a:buChar char="•"/>
            </a:pPr>
            <a:r>
              <a:rPr lang="en-US" dirty="0">
                <a:solidFill>
                  <a:schemeClr val="tx2">
                    <a:lumMod val="75000"/>
                  </a:schemeClr>
                </a:solidFill>
              </a:rPr>
              <a:t>Operating Costs (Paid for by the agencies own funds to support the project)</a:t>
            </a:r>
          </a:p>
          <a:p>
            <a:pPr lvl="1">
              <a:lnSpc>
                <a:spcPct val="120000"/>
              </a:lnSpc>
              <a:buFont typeface="Arial" panose="020B0604020202020204" pitchFamily="34" charset="0"/>
              <a:buChar char="•"/>
            </a:pPr>
            <a:r>
              <a:rPr lang="en-US" dirty="0">
                <a:solidFill>
                  <a:schemeClr val="tx2">
                    <a:lumMod val="75000"/>
                  </a:schemeClr>
                </a:solidFill>
              </a:rPr>
              <a:t>Indirect Costs (rate must be approved by Federal/State cognizant agency)</a:t>
            </a:r>
          </a:p>
          <a:p>
            <a:pPr lvl="1">
              <a:lnSpc>
                <a:spcPct val="120000"/>
              </a:lnSpc>
              <a:buFont typeface="Arial" panose="020B0604020202020204" pitchFamily="34" charset="0"/>
              <a:buChar char="•"/>
            </a:pPr>
            <a:r>
              <a:rPr lang="en-US" dirty="0">
                <a:solidFill>
                  <a:schemeClr val="tx2">
                    <a:lumMod val="75000"/>
                  </a:schemeClr>
                </a:solidFill>
              </a:rPr>
              <a:t> Third Party: personnel, goods, services – reasonable value must be used  </a:t>
            </a:r>
          </a:p>
          <a:p>
            <a:pPr marL="301943" lvl="1" indent="0">
              <a:buNone/>
            </a:pPr>
            <a:endParaRPr lang="en-US" dirty="0">
              <a:solidFill>
                <a:schemeClr val="tx2">
                  <a:lumMod val="75000"/>
                </a:schemeClr>
              </a:solidFill>
            </a:endParaRPr>
          </a:p>
          <a:p>
            <a:pPr marL="301943" lvl="1" indent="0">
              <a:buNone/>
            </a:pPr>
            <a:r>
              <a:rPr lang="en-US" dirty="0">
                <a:solidFill>
                  <a:schemeClr val="tx2">
                    <a:lumMod val="75000"/>
                  </a:schemeClr>
                </a:solidFill>
              </a:rPr>
              <a:t>Supporting Documentation with methodology  for match is required</a:t>
            </a:r>
          </a:p>
          <a:p>
            <a:endParaRPr lang="en-US" dirty="0"/>
          </a:p>
        </p:txBody>
      </p:sp>
      <p:sp>
        <p:nvSpPr>
          <p:cNvPr id="3" name="Title 2"/>
          <p:cNvSpPr>
            <a:spLocks noGrp="1"/>
          </p:cNvSpPr>
          <p:nvPr>
            <p:ph type="title"/>
          </p:nvPr>
        </p:nvSpPr>
        <p:spPr/>
        <p:txBody>
          <a:bodyPr>
            <a:normAutofit/>
          </a:bodyPr>
          <a:lstStyle/>
          <a:p>
            <a:r>
              <a:rPr lang="en-US" dirty="0" smtClean="0">
                <a:gradFill>
                  <a:gsLst>
                    <a:gs pos="100000">
                      <a:schemeClr val="accent3">
                        <a:lumMod val="50000"/>
                      </a:schemeClr>
                    </a:gs>
                    <a:gs pos="0">
                      <a:srgbClr val="00B050">
                        <a:alpha val="92000"/>
                      </a:srgbClr>
                    </a:gs>
                    <a:gs pos="0">
                      <a:schemeClr val="accent1">
                        <a:tint val="44500"/>
                        <a:satMod val="160000"/>
                      </a:schemeClr>
                    </a:gs>
                    <a:gs pos="100000">
                      <a:schemeClr val="accent3">
                        <a:lumMod val="40000"/>
                        <a:lumOff val="60000"/>
                      </a:schemeClr>
                    </a:gs>
                    <a:gs pos="0">
                      <a:srgbClr val="00B050"/>
                    </a:gs>
                  </a:gsLst>
                  <a:lin ang="5400000" scaled="0"/>
                </a:gradFill>
                <a:latin typeface="Arial" panose="020B0604020202020204" pitchFamily="34" charset="0"/>
                <a:cs typeface="Arial" panose="020B0604020202020204" pitchFamily="34" charset="0"/>
              </a:rPr>
              <a:t>Match Computation</a:t>
            </a:r>
            <a:endParaRPr lang="en-US" dirty="0"/>
          </a:p>
        </p:txBody>
      </p:sp>
    </p:spTree>
    <p:extLst>
      <p:ext uri="{BB962C8B-B14F-4D97-AF65-F5344CB8AC3E}">
        <p14:creationId xmlns:p14="http://schemas.microsoft.com/office/powerpoint/2010/main" val="3435515467"/>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6418" name="Rectangle 2"/>
          <p:cNvSpPr>
            <a:spLocks noGrp="1" noChangeArrowheads="1"/>
          </p:cNvSpPr>
          <p:nvPr>
            <p:ph type="title"/>
          </p:nvPr>
        </p:nvSpPr>
        <p:spPr>
          <a:xfrm>
            <a:off x="838200" y="230188"/>
            <a:ext cx="7924800" cy="1674812"/>
          </a:xfrm>
        </p:spPr>
        <p:txBody>
          <a:bodyPr>
            <a:noAutofit/>
          </a:bodyPr>
          <a:lstStyle/>
          <a:p>
            <a:r>
              <a:rPr lang="en-US" sz="5400" dirty="0" smtClean="0">
                <a:gradFill>
                  <a:gsLst>
                    <a:gs pos="100000">
                      <a:schemeClr val="accent3">
                        <a:lumMod val="50000"/>
                      </a:schemeClr>
                    </a:gs>
                    <a:gs pos="0">
                      <a:srgbClr val="00B050">
                        <a:alpha val="92000"/>
                      </a:srgbClr>
                    </a:gs>
                    <a:gs pos="0">
                      <a:schemeClr val="accent1">
                        <a:tint val="44500"/>
                        <a:satMod val="160000"/>
                      </a:schemeClr>
                    </a:gs>
                    <a:gs pos="100000">
                      <a:schemeClr val="accent3">
                        <a:lumMod val="40000"/>
                        <a:lumOff val="60000"/>
                      </a:schemeClr>
                    </a:gs>
                    <a:gs pos="0">
                      <a:srgbClr val="00B050"/>
                    </a:gs>
                  </a:gsLst>
                  <a:lin ang="5400000" scaled="0"/>
                </a:gradFill>
                <a:latin typeface="Arial" panose="020B0604020202020204" pitchFamily="34" charset="0"/>
                <a:cs typeface="Arial" panose="020B0604020202020204" pitchFamily="34" charset="0"/>
              </a:rPr>
              <a:t>Financial Monitoring and On-Site Review</a:t>
            </a:r>
            <a:endParaRPr lang="en-US" sz="5400" b="1" dirty="0">
              <a:gradFill>
                <a:gsLst>
                  <a:gs pos="0">
                    <a:srgbClr val="FFFFB9"/>
                  </a:gs>
                  <a:gs pos="36000">
                    <a:srgbClr val="FFFF99"/>
                  </a:gs>
                  <a:gs pos="63000">
                    <a:srgbClr val="F6AE1E"/>
                  </a:gs>
                </a:gsLst>
                <a:lin ang="5400000" scaled="0"/>
              </a:gradFill>
              <a:latin typeface="+mn-lt"/>
            </a:endParaRPr>
          </a:p>
        </p:txBody>
      </p:sp>
      <p:sp>
        <p:nvSpPr>
          <p:cNvPr id="316419" name="Rectangle 3"/>
          <p:cNvSpPr>
            <a:spLocks noGrp="1" noChangeArrowheads="1"/>
          </p:cNvSpPr>
          <p:nvPr>
            <p:ph idx="1"/>
          </p:nvPr>
        </p:nvSpPr>
        <p:spPr>
          <a:xfrm>
            <a:off x="838200" y="2438400"/>
            <a:ext cx="7543800" cy="3660775"/>
          </a:xfrm>
        </p:spPr>
        <p:txBody>
          <a:bodyPr>
            <a:normAutofit/>
          </a:bodyPr>
          <a:lstStyle/>
          <a:p>
            <a:pPr>
              <a:spcAft>
                <a:spcPct val="0"/>
              </a:spcAft>
              <a:buClr>
                <a:schemeClr val="tx2">
                  <a:lumMod val="75000"/>
                </a:schemeClr>
              </a:buClr>
            </a:pPr>
            <a:r>
              <a:rPr lang="en-US" sz="2400" dirty="0" smtClean="0">
                <a:solidFill>
                  <a:schemeClr val="tx2">
                    <a:lumMod val="75000"/>
                  </a:schemeClr>
                </a:solidFill>
                <a:latin typeface="Arial" panose="020B0604020202020204" pitchFamily="34" charset="0"/>
                <a:cs typeface="Arial" panose="020B0604020202020204" pitchFamily="34" charset="0"/>
              </a:rPr>
              <a:t>GHSP uses a risk assessment for applicants to determine review and monitoring of subreciepient financials. </a:t>
            </a:r>
            <a:endParaRPr lang="en-US" sz="2400" dirty="0">
              <a:solidFill>
                <a:schemeClr val="tx2">
                  <a:lumMod val="75000"/>
                </a:schemeClr>
              </a:solidFill>
              <a:latin typeface="Arial" panose="020B0604020202020204" pitchFamily="34" charset="0"/>
              <a:cs typeface="Arial" panose="020B0604020202020204" pitchFamily="34" charset="0"/>
            </a:endParaRPr>
          </a:p>
          <a:p>
            <a:pPr>
              <a:spcAft>
                <a:spcPct val="0"/>
              </a:spcAft>
              <a:buClr>
                <a:schemeClr val="tx2">
                  <a:lumMod val="75000"/>
                </a:schemeClr>
              </a:buClr>
            </a:pPr>
            <a:r>
              <a:rPr lang="en-US" sz="2400" dirty="0" smtClean="0">
                <a:solidFill>
                  <a:schemeClr val="tx2">
                    <a:lumMod val="75000"/>
                  </a:schemeClr>
                </a:solidFill>
                <a:latin typeface="Arial" panose="020B0604020202020204" pitchFamily="34" charset="0"/>
                <a:cs typeface="Arial" panose="020B0604020202020204" pitchFamily="34" charset="0"/>
              </a:rPr>
              <a:t>The on-site monitoring looks </a:t>
            </a:r>
            <a:r>
              <a:rPr lang="en-US" sz="2400" dirty="0">
                <a:solidFill>
                  <a:schemeClr val="tx2">
                    <a:lumMod val="75000"/>
                  </a:schemeClr>
                </a:solidFill>
                <a:latin typeface="Arial" panose="020B0604020202020204" pitchFamily="34" charset="0"/>
                <a:cs typeface="Arial" panose="020B0604020202020204" pitchFamily="34" charset="0"/>
              </a:rPr>
              <a:t>for </a:t>
            </a:r>
            <a:r>
              <a:rPr lang="en-US" sz="2400" dirty="0" smtClean="0">
                <a:solidFill>
                  <a:schemeClr val="tx2">
                    <a:lumMod val="75000"/>
                  </a:schemeClr>
                </a:solidFill>
                <a:latin typeface="Arial" panose="020B0604020202020204" pitchFamily="34" charset="0"/>
                <a:cs typeface="Arial" panose="020B0604020202020204" pitchFamily="34" charset="0"/>
              </a:rPr>
              <a:t>internal </a:t>
            </a:r>
            <a:r>
              <a:rPr lang="en-US" sz="2400" dirty="0">
                <a:solidFill>
                  <a:schemeClr val="tx2">
                    <a:lumMod val="75000"/>
                  </a:schemeClr>
                </a:solidFill>
                <a:latin typeface="Arial" panose="020B0604020202020204" pitchFamily="34" charset="0"/>
                <a:cs typeface="Arial" panose="020B0604020202020204" pitchFamily="34" charset="0"/>
              </a:rPr>
              <a:t>controls </a:t>
            </a:r>
            <a:r>
              <a:rPr lang="en-US" sz="2400" dirty="0" smtClean="0">
                <a:solidFill>
                  <a:schemeClr val="tx2">
                    <a:lumMod val="75000"/>
                  </a:schemeClr>
                </a:solidFill>
                <a:latin typeface="Arial" panose="020B0604020202020204" pitchFamily="34" charset="0"/>
                <a:cs typeface="Arial" panose="020B0604020202020204" pitchFamily="34" charset="0"/>
              </a:rPr>
              <a:t> </a:t>
            </a:r>
            <a:r>
              <a:rPr lang="en-US" sz="2400" dirty="0">
                <a:solidFill>
                  <a:schemeClr val="tx2">
                    <a:lumMod val="75000"/>
                  </a:schemeClr>
                </a:solidFill>
                <a:latin typeface="Arial" panose="020B0604020202020204" pitchFamily="34" charset="0"/>
                <a:cs typeface="Arial" panose="020B0604020202020204" pitchFamily="34" charset="0"/>
              </a:rPr>
              <a:t>and </a:t>
            </a:r>
            <a:r>
              <a:rPr lang="en-US" sz="2400" dirty="0" smtClean="0">
                <a:solidFill>
                  <a:schemeClr val="tx2">
                    <a:lumMod val="75000"/>
                  </a:schemeClr>
                </a:solidFill>
                <a:latin typeface="Arial" panose="020B0604020202020204" pitchFamily="34" charset="0"/>
                <a:cs typeface="Arial" panose="020B0604020202020204" pitchFamily="34" charset="0"/>
              </a:rPr>
              <a:t>an adequate </a:t>
            </a:r>
            <a:r>
              <a:rPr lang="en-US" sz="2400" dirty="0">
                <a:solidFill>
                  <a:schemeClr val="tx2">
                    <a:lumMod val="75000"/>
                  </a:schemeClr>
                </a:solidFill>
                <a:latin typeface="Arial" panose="020B0604020202020204" pitchFamily="34" charset="0"/>
                <a:cs typeface="Arial" panose="020B0604020202020204" pitchFamily="34" charset="0"/>
              </a:rPr>
              <a:t>financial </a:t>
            </a:r>
            <a:r>
              <a:rPr lang="en-US" sz="2400" dirty="0" smtClean="0">
                <a:solidFill>
                  <a:schemeClr val="tx2">
                    <a:lumMod val="75000"/>
                  </a:schemeClr>
                </a:solidFill>
                <a:latin typeface="Arial" panose="020B0604020202020204" pitchFamily="34" charset="0"/>
                <a:cs typeface="Arial" panose="020B0604020202020204" pitchFamily="34" charset="0"/>
              </a:rPr>
              <a:t>system.</a:t>
            </a:r>
          </a:p>
          <a:p>
            <a:pPr>
              <a:spcAft>
                <a:spcPct val="0"/>
              </a:spcAft>
              <a:buClr>
                <a:schemeClr val="tx2">
                  <a:lumMod val="75000"/>
                </a:schemeClr>
              </a:buClr>
            </a:pPr>
            <a:r>
              <a:rPr lang="en-US" sz="2400" dirty="0" smtClean="0">
                <a:solidFill>
                  <a:schemeClr val="tx2">
                    <a:lumMod val="75000"/>
                  </a:schemeClr>
                </a:solidFill>
                <a:latin typeface="Arial" panose="020B0604020202020204" pitchFamily="34" charset="0"/>
                <a:cs typeface="Arial" panose="020B0604020202020204" pitchFamily="34" charset="0"/>
              </a:rPr>
              <a:t>The Monitoring team checks for compliance with regulations.</a:t>
            </a:r>
            <a:endParaRPr lang="en-US" sz="2400" dirty="0">
              <a:solidFill>
                <a:schemeClr val="tx2">
                  <a:lumMod val="75000"/>
                </a:schemeClr>
              </a:solidFill>
              <a:latin typeface="Arial" panose="020B0604020202020204" pitchFamily="34" charset="0"/>
              <a:cs typeface="Arial" panose="020B0604020202020204" pitchFamily="34" charset="0"/>
            </a:endParaRPr>
          </a:p>
          <a:p>
            <a:pPr>
              <a:spcAft>
                <a:spcPct val="0"/>
              </a:spcAft>
              <a:buClr>
                <a:schemeClr val="tx2">
                  <a:lumMod val="75000"/>
                </a:schemeClr>
              </a:buClr>
            </a:pPr>
            <a:r>
              <a:rPr lang="en-US" sz="2400" dirty="0">
                <a:solidFill>
                  <a:schemeClr val="tx2">
                    <a:lumMod val="75000"/>
                  </a:schemeClr>
                </a:solidFill>
                <a:latin typeface="Arial" panose="020B0604020202020204" pitchFamily="34" charset="0"/>
                <a:cs typeface="Arial" panose="020B0604020202020204" pitchFamily="34" charset="0"/>
              </a:rPr>
              <a:t>The </a:t>
            </a:r>
            <a:r>
              <a:rPr lang="en-US" sz="2400" dirty="0" smtClean="0">
                <a:solidFill>
                  <a:schemeClr val="tx2">
                    <a:lumMod val="75000"/>
                  </a:schemeClr>
                </a:solidFill>
                <a:latin typeface="Arial" panose="020B0604020202020204" pitchFamily="34" charset="0"/>
                <a:cs typeface="Arial" panose="020B0604020202020204" pitchFamily="34" charset="0"/>
              </a:rPr>
              <a:t>team </a:t>
            </a:r>
            <a:r>
              <a:rPr lang="en-US" sz="2400" dirty="0">
                <a:solidFill>
                  <a:schemeClr val="tx2">
                    <a:lumMod val="75000"/>
                  </a:schemeClr>
                </a:solidFill>
                <a:latin typeface="Arial" panose="020B0604020202020204" pitchFamily="34" charset="0"/>
                <a:cs typeface="Arial" panose="020B0604020202020204" pitchFamily="34" charset="0"/>
              </a:rPr>
              <a:t>can </a:t>
            </a:r>
            <a:r>
              <a:rPr lang="en-US" sz="2400" dirty="0" smtClean="0">
                <a:solidFill>
                  <a:schemeClr val="tx2">
                    <a:lumMod val="75000"/>
                  </a:schemeClr>
                </a:solidFill>
                <a:latin typeface="Arial" panose="020B0604020202020204" pitchFamily="34" charset="0"/>
                <a:cs typeface="Arial" panose="020B0604020202020204" pitchFamily="34" charset="0"/>
              </a:rPr>
              <a:t>require </a:t>
            </a:r>
            <a:r>
              <a:rPr lang="en-US" sz="2400" dirty="0">
                <a:solidFill>
                  <a:schemeClr val="tx2">
                    <a:lumMod val="75000"/>
                  </a:schemeClr>
                </a:solidFill>
                <a:latin typeface="Arial" panose="020B0604020202020204" pitchFamily="34" charset="0"/>
                <a:cs typeface="Arial" panose="020B0604020202020204" pitchFamily="34" charset="0"/>
              </a:rPr>
              <a:t>corrective </a:t>
            </a:r>
            <a:r>
              <a:rPr lang="en-US" sz="2400" dirty="0" smtClean="0">
                <a:solidFill>
                  <a:schemeClr val="tx2">
                    <a:lumMod val="75000"/>
                  </a:schemeClr>
                </a:solidFill>
                <a:latin typeface="Arial" panose="020B0604020202020204" pitchFamily="34" charset="0"/>
                <a:cs typeface="Arial" panose="020B0604020202020204" pitchFamily="34" charset="0"/>
              </a:rPr>
              <a:t>actions if necessary.</a:t>
            </a:r>
            <a:endParaRPr lang="en-US" sz="2400" dirty="0">
              <a:solidFill>
                <a:schemeClr val="tx2">
                  <a:lumMod val="75000"/>
                </a:schemeClr>
              </a:solidFill>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18716341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6419">
                                            <p:txEl>
                                              <p:pRg st="0" end="0"/>
                                            </p:txEl>
                                          </p:spTgt>
                                        </p:tgtEl>
                                        <p:attrNameLst>
                                          <p:attrName>style.visibility</p:attrName>
                                        </p:attrNameLst>
                                      </p:cBhvr>
                                      <p:to>
                                        <p:strVal val="visible"/>
                                      </p:to>
                                    </p:set>
                                    <p:animEffect transition="in" filter="fade">
                                      <p:cBhvr>
                                        <p:cTn id="7" dur="1000"/>
                                        <p:tgtEl>
                                          <p:spTgt spid="316419">
                                            <p:txEl>
                                              <p:pRg st="0" end="0"/>
                                            </p:txEl>
                                          </p:spTgt>
                                        </p:tgtEl>
                                      </p:cBhvr>
                                    </p:animEffect>
                                    <p:anim calcmode="lin" valueType="num">
                                      <p:cBhvr>
                                        <p:cTn id="8" dur="1000" fill="hold"/>
                                        <p:tgtEl>
                                          <p:spTgt spid="31641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164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16419">
                                            <p:txEl>
                                              <p:pRg st="1" end="1"/>
                                            </p:txEl>
                                          </p:spTgt>
                                        </p:tgtEl>
                                        <p:attrNameLst>
                                          <p:attrName>style.visibility</p:attrName>
                                        </p:attrNameLst>
                                      </p:cBhvr>
                                      <p:to>
                                        <p:strVal val="visible"/>
                                      </p:to>
                                    </p:set>
                                    <p:animEffect transition="in" filter="fade">
                                      <p:cBhvr>
                                        <p:cTn id="14" dur="1000"/>
                                        <p:tgtEl>
                                          <p:spTgt spid="316419">
                                            <p:txEl>
                                              <p:pRg st="1" end="1"/>
                                            </p:txEl>
                                          </p:spTgt>
                                        </p:tgtEl>
                                      </p:cBhvr>
                                    </p:animEffect>
                                    <p:anim calcmode="lin" valueType="num">
                                      <p:cBhvr>
                                        <p:cTn id="15" dur="1000" fill="hold"/>
                                        <p:tgtEl>
                                          <p:spTgt spid="31641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1641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16419">
                                            <p:txEl>
                                              <p:pRg st="2" end="2"/>
                                            </p:txEl>
                                          </p:spTgt>
                                        </p:tgtEl>
                                        <p:attrNameLst>
                                          <p:attrName>style.visibility</p:attrName>
                                        </p:attrNameLst>
                                      </p:cBhvr>
                                      <p:to>
                                        <p:strVal val="visible"/>
                                      </p:to>
                                    </p:set>
                                    <p:animEffect transition="in" filter="fade">
                                      <p:cBhvr>
                                        <p:cTn id="21" dur="1000"/>
                                        <p:tgtEl>
                                          <p:spTgt spid="316419">
                                            <p:txEl>
                                              <p:pRg st="2" end="2"/>
                                            </p:txEl>
                                          </p:spTgt>
                                        </p:tgtEl>
                                      </p:cBhvr>
                                    </p:animEffect>
                                    <p:anim calcmode="lin" valueType="num">
                                      <p:cBhvr>
                                        <p:cTn id="22" dur="1000" fill="hold"/>
                                        <p:tgtEl>
                                          <p:spTgt spid="31641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16419">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16419">
                                            <p:txEl>
                                              <p:pRg st="3" end="3"/>
                                            </p:txEl>
                                          </p:spTgt>
                                        </p:tgtEl>
                                        <p:attrNameLst>
                                          <p:attrName>style.visibility</p:attrName>
                                        </p:attrNameLst>
                                      </p:cBhvr>
                                      <p:to>
                                        <p:strVal val="visible"/>
                                      </p:to>
                                    </p:set>
                                    <p:animEffect transition="in" filter="fade">
                                      <p:cBhvr>
                                        <p:cTn id="27" dur="1000"/>
                                        <p:tgtEl>
                                          <p:spTgt spid="316419">
                                            <p:txEl>
                                              <p:pRg st="3" end="3"/>
                                            </p:txEl>
                                          </p:spTgt>
                                        </p:tgtEl>
                                      </p:cBhvr>
                                    </p:animEffect>
                                    <p:anim calcmode="lin" valueType="num">
                                      <p:cBhvr>
                                        <p:cTn id="28" dur="1000" fill="hold"/>
                                        <p:tgtEl>
                                          <p:spTgt spid="316419">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1641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19"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a:xfrm>
            <a:off x="304800" y="609600"/>
            <a:ext cx="8382000" cy="912812"/>
          </a:xfrm>
        </p:spPr>
        <p:txBody>
          <a:bodyPr>
            <a:noAutofit/>
          </a:bodyPr>
          <a:lstStyle/>
          <a:p>
            <a:r>
              <a:rPr lang="en-US" sz="5400" dirty="0" smtClean="0">
                <a:gradFill>
                  <a:gsLst>
                    <a:gs pos="100000">
                      <a:schemeClr val="accent3">
                        <a:lumMod val="50000"/>
                      </a:schemeClr>
                    </a:gs>
                    <a:gs pos="0">
                      <a:srgbClr val="00B050">
                        <a:alpha val="92000"/>
                      </a:srgbClr>
                    </a:gs>
                    <a:gs pos="0">
                      <a:schemeClr val="accent1">
                        <a:tint val="44500"/>
                        <a:satMod val="160000"/>
                      </a:schemeClr>
                    </a:gs>
                    <a:gs pos="100000">
                      <a:schemeClr val="accent3">
                        <a:lumMod val="40000"/>
                        <a:lumOff val="60000"/>
                      </a:schemeClr>
                    </a:gs>
                    <a:gs pos="0">
                      <a:srgbClr val="00B050"/>
                    </a:gs>
                  </a:gsLst>
                  <a:lin ang="5400000" scaled="0"/>
                </a:gradFill>
                <a:latin typeface="Arial" panose="020B0604020202020204" pitchFamily="34" charset="0"/>
                <a:cs typeface="Arial" panose="020B0604020202020204" pitchFamily="34" charset="0"/>
              </a:rPr>
              <a:t>Getting Reimbursed</a:t>
            </a:r>
            <a:r>
              <a:rPr lang="en-US" sz="5400" b="1" dirty="0" smtClean="0">
                <a:solidFill>
                  <a:schemeClr val="accent1"/>
                </a:solidFill>
                <a:latin typeface="Arial" panose="020B0604020202020204" pitchFamily="34" charset="0"/>
                <a:cs typeface="Arial" panose="020B0604020202020204" pitchFamily="34" charset="0"/>
              </a:rPr>
              <a:t> </a:t>
            </a:r>
            <a:endParaRPr lang="en-US" sz="5400" b="1" dirty="0">
              <a:solidFill>
                <a:schemeClr val="accent1"/>
              </a:solidFill>
              <a:latin typeface="Arial" panose="020B0604020202020204" pitchFamily="34" charset="0"/>
              <a:cs typeface="Arial" panose="020B0604020202020204" pitchFamily="34" charset="0"/>
            </a:endParaRPr>
          </a:p>
        </p:txBody>
      </p:sp>
      <p:sp>
        <p:nvSpPr>
          <p:cNvPr id="335875" name="Rectangle 3"/>
          <p:cNvSpPr>
            <a:spLocks noGrp="1" noChangeArrowheads="1"/>
          </p:cNvSpPr>
          <p:nvPr>
            <p:ph idx="1"/>
          </p:nvPr>
        </p:nvSpPr>
        <p:spPr>
          <a:xfrm>
            <a:off x="838200" y="2209800"/>
            <a:ext cx="7620000" cy="4038600"/>
          </a:xfrm>
        </p:spPr>
        <p:txBody>
          <a:bodyPr>
            <a:normAutofit/>
          </a:bodyPr>
          <a:lstStyle/>
          <a:p>
            <a:pPr marL="0" indent="0">
              <a:buNone/>
            </a:pPr>
            <a:r>
              <a:rPr lang="en-US" sz="2400" dirty="0">
                <a:solidFill>
                  <a:schemeClr val="tx2">
                    <a:lumMod val="75000"/>
                  </a:schemeClr>
                </a:solidFill>
                <a:latin typeface="Arial" panose="020B0604020202020204" pitchFamily="34" charset="0"/>
                <a:cs typeface="Arial" panose="020B0604020202020204" pitchFamily="34" charset="0"/>
              </a:rPr>
              <a:t>The grant provides you with funds to perform the services approved by GHSP</a:t>
            </a:r>
            <a:r>
              <a:rPr lang="en-US" sz="2400" dirty="0" smtClean="0">
                <a:solidFill>
                  <a:schemeClr val="tx2">
                    <a:lumMod val="75000"/>
                  </a:schemeClr>
                </a:solidFill>
                <a:latin typeface="Arial" panose="020B0604020202020204" pitchFamily="34" charset="0"/>
                <a:cs typeface="Arial" panose="020B0604020202020204" pitchFamily="34" charset="0"/>
              </a:rPr>
              <a:t>.</a:t>
            </a:r>
          </a:p>
          <a:p>
            <a:pPr marL="0" indent="0">
              <a:buNone/>
            </a:pPr>
            <a:endParaRPr lang="en-US" sz="1200" dirty="0">
              <a:solidFill>
                <a:schemeClr val="tx2">
                  <a:lumMod val="75000"/>
                </a:schemeClr>
              </a:solidFill>
              <a:latin typeface="Arial" panose="020B0604020202020204" pitchFamily="34" charset="0"/>
              <a:cs typeface="Arial" panose="020B0604020202020204" pitchFamily="34" charset="0"/>
            </a:endParaRPr>
          </a:p>
          <a:p>
            <a:pPr marL="0" indent="0">
              <a:buNone/>
            </a:pPr>
            <a:r>
              <a:rPr lang="en-US" sz="2400" dirty="0" smtClean="0">
                <a:solidFill>
                  <a:schemeClr val="tx2">
                    <a:lumMod val="75000"/>
                  </a:schemeClr>
                </a:solidFill>
                <a:latin typeface="Arial" panose="020B0604020202020204" pitchFamily="34" charset="0"/>
                <a:cs typeface="Arial" panose="020B0604020202020204" pitchFamily="34" charset="0"/>
              </a:rPr>
              <a:t>You must submit the following to get reimbursed:</a:t>
            </a:r>
          </a:p>
          <a:p>
            <a:pPr marL="0" indent="0">
              <a:buNone/>
            </a:pPr>
            <a:endParaRPr lang="en-US" sz="1200" dirty="0" smtClean="0">
              <a:solidFill>
                <a:schemeClr val="tx2">
                  <a:lumMod val="75000"/>
                </a:schemeClr>
              </a:solidFill>
              <a:latin typeface="Arial" panose="020B0604020202020204" pitchFamily="34" charset="0"/>
              <a:cs typeface="Arial" panose="020B0604020202020204" pitchFamily="34" charset="0"/>
            </a:endParaRPr>
          </a:p>
          <a:p>
            <a:pPr marL="0" indent="0">
              <a:buNone/>
            </a:pPr>
            <a:r>
              <a:rPr lang="en-US" sz="2400" dirty="0">
                <a:solidFill>
                  <a:schemeClr val="tx2">
                    <a:lumMod val="75000"/>
                  </a:schemeClr>
                </a:solidFill>
                <a:latin typeface="Arial" panose="020B0604020202020204" pitchFamily="34" charset="0"/>
                <a:cs typeface="Arial" panose="020B0604020202020204" pitchFamily="34" charset="0"/>
              </a:rPr>
              <a:t>All requests for reimbursements </a:t>
            </a:r>
            <a:r>
              <a:rPr lang="en-US" sz="2400" dirty="0" smtClean="0">
                <a:solidFill>
                  <a:schemeClr val="tx2">
                    <a:lumMod val="75000"/>
                  </a:schemeClr>
                </a:solidFill>
                <a:latin typeface="Arial" panose="020B0604020202020204" pitchFamily="34" charset="0"/>
                <a:cs typeface="Arial" panose="020B0604020202020204" pitchFamily="34" charset="0"/>
              </a:rPr>
              <a:t>should </a:t>
            </a:r>
            <a:r>
              <a:rPr lang="en-US" sz="2400" dirty="0">
                <a:solidFill>
                  <a:schemeClr val="tx2">
                    <a:lumMod val="75000"/>
                  </a:schemeClr>
                </a:solidFill>
                <a:latin typeface="Arial" panose="020B0604020202020204" pitchFamily="34" charset="0"/>
                <a:cs typeface="Arial" panose="020B0604020202020204" pitchFamily="34" charset="0"/>
              </a:rPr>
              <a:t>be submitted to </a:t>
            </a:r>
            <a:r>
              <a:rPr lang="en-US" sz="2400" dirty="0" smtClean="0">
                <a:solidFill>
                  <a:schemeClr val="tx2">
                    <a:lumMod val="75000"/>
                  </a:schemeClr>
                </a:solidFill>
                <a:latin typeface="Arial" panose="020B0604020202020204" pitchFamily="34" charset="0"/>
                <a:cs typeface="Arial" panose="020B0604020202020204" pitchFamily="34" charset="0"/>
              </a:rPr>
              <a:t>your program coordinator with </a:t>
            </a:r>
            <a:r>
              <a:rPr lang="en-US" sz="2400" dirty="0">
                <a:solidFill>
                  <a:schemeClr val="tx2">
                    <a:lumMod val="75000"/>
                  </a:schemeClr>
                </a:solidFill>
                <a:latin typeface="Arial" panose="020B0604020202020204" pitchFamily="34" charset="0"/>
                <a:cs typeface="Arial" panose="020B0604020202020204" pitchFamily="34" charset="0"/>
              </a:rPr>
              <a:t>the original receipts (or agreements, contracts, or other documentation).    Credit card statements are not considered original receipts.  </a:t>
            </a:r>
          </a:p>
          <a:p>
            <a:pPr marL="0" indent="0">
              <a:buNone/>
            </a:pPr>
            <a:endParaRPr lang="en-US" sz="2400" dirty="0"/>
          </a:p>
        </p:txBody>
      </p:sp>
    </p:spTree>
    <p:extLst>
      <p:ext uri="{BB962C8B-B14F-4D97-AF65-F5344CB8AC3E}">
        <p14:creationId xmlns:p14="http://schemas.microsoft.com/office/powerpoint/2010/main" val="677050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5875">
                                            <p:txEl>
                                              <p:pRg st="0" end="0"/>
                                            </p:txEl>
                                          </p:spTgt>
                                        </p:tgtEl>
                                        <p:attrNameLst>
                                          <p:attrName>style.visibility</p:attrName>
                                        </p:attrNameLst>
                                      </p:cBhvr>
                                      <p:to>
                                        <p:strVal val="visible"/>
                                      </p:to>
                                    </p:set>
                                    <p:animEffect transition="in" filter="fade">
                                      <p:cBhvr>
                                        <p:cTn id="7" dur="1000"/>
                                        <p:tgtEl>
                                          <p:spTgt spid="335875">
                                            <p:txEl>
                                              <p:pRg st="0" end="0"/>
                                            </p:txEl>
                                          </p:spTgt>
                                        </p:tgtEl>
                                      </p:cBhvr>
                                    </p:animEffect>
                                    <p:anim calcmode="lin" valueType="num">
                                      <p:cBhvr>
                                        <p:cTn id="8" dur="1000" fill="hold"/>
                                        <p:tgtEl>
                                          <p:spTgt spid="33587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3587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35875">
                                            <p:txEl>
                                              <p:pRg st="2" end="2"/>
                                            </p:txEl>
                                          </p:spTgt>
                                        </p:tgtEl>
                                        <p:attrNameLst>
                                          <p:attrName>style.visibility</p:attrName>
                                        </p:attrNameLst>
                                      </p:cBhvr>
                                      <p:to>
                                        <p:strVal val="visible"/>
                                      </p:to>
                                    </p:set>
                                    <p:animEffect transition="in" filter="fade">
                                      <p:cBhvr>
                                        <p:cTn id="14" dur="1000"/>
                                        <p:tgtEl>
                                          <p:spTgt spid="335875">
                                            <p:txEl>
                                              <p:pRg st="2" end="2"/>
                                            </p:txEl>
                                          </p:spTgt>
                                        </p:tgtEl>
                                      </p:cBhvr>
                                    </p:animEffect>
                                    <p:anim calcmode="lin" valueType="num">
                                      <p:cBhvr>
                                        <p:cTn id="15" dur="1000" fill="hold"/>
                                        <p:tgtEl>
                                          <p:spTgt spid="33587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3587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35875">
                                            <p:txEl>
                                              <p:pRg st="4" end="4"/>
                                            </p:txEl>
                                          </p:spTgt>
                                        </p:tgtEl>
                                        <p:attrNameLst>
                                          <p:attrName>style.visibility</p:attrName>
                                        </p:attrNameLst>
                                      </p:cBhvr>
                                      <p:to>
                                        <p:strVal val="visible"/>
                                      </p:to>
                                    </p:set>
                                    <p:animEffect transition="in" filter="fade">
                                      <p:cBhvr>
                                        <p:cTn id="21" dur="1000"/>
                                        <p:tgtEl>
                                          <p:spTgt spid="335875">
                                            <p:txEl>
                                              <p:pRg st="4" end="4"/>
                                            </p:txEl>
                                          </p:spTgt>
                                        </p:tgtEl>
                                      </p:cBhvr>
                                    </p:animEffect>
                                    <p:anim calcmode="lin" valueType="num">
                                      <p:cBhvr>
                                        <p:cTn id="22" dur="1000" fill="hold"/>
                                        <p:tgtEl>
                                          <p:spTgt spid="33587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3587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875"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5875" name="Rectangle 3"/>
          <p:cNvSpPr>
            <a:spLocks noGrp="1" noChangeArrowheads="1"/>
          </p:cNvSpPr>
          <p:nvPr>
            <p:ph idx="1"/>
          </p:nvPr>
        </p:nvSpPr>
        <p:spPr>
          <a:xfrm>
            <a:off x="457200" y="1905000"/>
            <a:ext cx="8229600" cy="4648200"/>
          </a:xfrm>
        </p:spPr>
        <p:txBody>
          <a:bodyPr>
            <a:normAutofit/>
          </a:bodyPr>
          <a:lstStyle/>
          <a:p>
            <a:pPr eaLnBrk="1" hangingPunct="1">
              <a:buFont typeface="Arial" panose="020B0604020202020204" pitchFamily="34" charset="0"/>
              <a:buChar char="•"/>
            </a:pPr>
            <a:r>
              <a:rPr lang="en-US" b="1" dirty="0" smtClean="0">
                <a:solidFill>
                  <a:schemeClr val="tx2">
                    <a:lumMod val="75000"/>
                  </a:schemeClr>
                </a:solidFill>
              </a:rPr>
              <a:t>Back up documentation </a:t>
            </a:r>
            <a:r>
              <a:rPr lang="en-US" dirty="0" smtClean="0">
                <a:solidFill>
                  <a:schemeClr val="tx2">
                    <a:lumMod val="75000"/>
                  </a:schemeClr>
                </a:solidFill>
              </a:rPr>
              <a:t>for reimbursement </a:t>
            </a:r>
            <a:r>
              <a:rPr lang="en-US" b="1" dirty="0" smtClean="0">
                <a:solidFill>
                  <a:schemeClr val="tx2">
                    <a:lumMod val="75000"/>
                  </a:schemeClr>
                </a:solidFill>
              </a:rPr>
              <a:t>must be included </a:t>
            </a:r>
            <a:r>
              <a:rPr lang="en-US" dirty="0" smtClean="0">
                <a:solidFill>
                  <a:schemeClr val="tx2">
                    <a:lumMod val="75000"/>
                  </a:schemeClr>
                </a:solidFill>
              </a:rPr>
              <a:t>with every Financial Report Form.</a:t>
            </a:r>
          </a:p>
          <a:p>
            <a:pPr eaLnBrk="1" hangingPunct="1">
              <a:spcAft>
                <a:spcPct val="0"/>
              </a:spcAft>
              <a:buFont typeface="Arial" panose="020B0604020202020204" pitchFamily="34" charset="0"/>
              <a:buChar char="•"/>
            </a:pPr>
            <a:r>
              <a:rPr lang="en-US" dirty="0" smtClean="0">
                <a:solidFill>
                  <a:schemeClr val="tx2">
                    <a:lumMod val="75000"/>
                  </a:schemeClr>
                </a:solidFill>
              </a:rPr>
              <a:t>We can reimburse you for:</a:t>
            </a:r>
          </a:p>
          <a:p>
            <a:pPr lvl="1" eaLnBrk="1" hangingPunct="1">
              <a:buFont typeface="Arial" panose="020B0604020202020204" pitchFamily="34" charset="0"/>
              <a:buChar char="•"/>
            </a:pPr>
            <a:r>
              <a:rPr lang="en-US" dirty="0" smtClean="0">
                <a:solidFill>
                  <a:schemeClr val="tx2">
                    <a:lumMod val="75000"/>
                  </a:schemeClr>
                </a:solidFill>
              </a:rPr>
              <a:t>Activity as described in your application</a:t>
            </a:r>
          </a:p>
          <a:p>
            <a:pPr lvl="1" eaLnBrk="1" hangingPunct="1">
              <a:buFont typeface="Arial" panose="020B0604020202020204" pitchFamily="34" charset="0"/>
              <a:buChar char="•"/>
            </a:pPr>
            <a:r>
              <a:rPr lang="en-US" dirty="0" smtClean="0">
                <a:solidFill>
                  <a:schemeClr val="tx2">
                    <a:lumMod val="75000"/>
                  </a:schemeClr>
                </a:solidFill>
              </a:rPr>
              <a:t>Over time hours, mileage, in-state travel, dispatch hours if two or more officers are on duty, court hours if tickets are written on GHSP grants</a:t>
            </a:r>
          </a:p>
          <a:p>
            <a:pPr lvl="1" eaLnBrk="1" hangingPunct="1">
              <a:buFont typeface="Wingdings" pitchFamily="2" charset="2"/>
              <a:buChar char="v"/>
            </a:pPr>
            <a:endParaRPr lang="en-US" dirty="0" smtClean="0">
              <a:solidFill>
                <a:schemeClr val="tx2">
                  <a:lumMod val="75000"/>
                </a:schemeClr>
              </a:solidFill>
            </a:endParaRPr>
          </a:p>
        </p:txBody>
      </p:sp>
      <p:sp>
        <p:nvSpPr>
          <p:cNvPr id="335874" name="Rectangle 2"/>
          <p:cNvSpPr>
            <a:spLocks noGrp="1" noChangeArrowheads="1"/>
          </p:cNvSpPr>
          <p:nvPr>
            <p:ph type="title"/>
          </p:nvPr>
        </p:nvSpPr>
        <p:spPr/>
        <p:txBody>
          <a:bodyPr/>
          <a:lstStyle/>
          <a:p>
            <a:pPr marL="54864">
              <a:defRPr/>
            </a:pPr>
            <a:r>
              <a:rPr lang="en-US" dirty="0" smtClean="0">
                <a:gradFill>
                  <a:gsLst>
                    <a:gs pos="100000">
                      <a:schemeClr val="accent3">
                        <a:lumMod val="50000"/>
                      </a:schemeClr>
                    </a:gs>
                    <a:gs pos="0">
                      <a:srgbClr val="00B050">
                        <a:alpha val="92000"/>
                      </a:srgbClr>
                    </a:gs>
                    <a:gs pos="0">
                      <a:schemeClr val="accent1">
                        <a:tint val="44500"/>
                        <a:satMod val="160000"/>
                      </a:schemeClr>
                    </a:gs>
                    <a:gs pos="100000">
                      <a:schemeClr val="accent3">
                        <a:lumMod val="40000"/>
                        <a:lumOff val="60000"/>
                      </a:schemeClr>
                    </a:gs>
                    <a:gs pos="0">
                      <a:srgbClr val="00B050"/>
                    </a:gs>
                  </a:gsLst>
                  <a:lin ang="5400000" scaled="0"/>
                </a:gradFill>
                <a:latin typeface="Arial" panose="020B0604020202020204" pitchFamily="34" charset="0"/>
                <a:cs typeface="Arial" panose="020B0604020202020204" pitchFamily="34" charset="0"/>
              </a:rPr>
              <a:t>Getting Reimbursed</a:t>
            </a:r>
            <a:endParaRPr lang="en-US" dirty="0">
              <a:solidFill>
                <a:schemeClr val="bg1"/>
              </a:solidFill>
            </a:endParaRPr>
          </a:p>
        </p:txBody>
      </p:sp>
    </p:spTree>
    <p:extLst>
      <p:ext uri="{BB962C8B-B14F-4D97-AF65-F5344CB8AC3E}">
        <p14:creationId xmlns:p14="http://schemas.microsoft.com/office/powerpoint/2010/main" val="15400199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5875">
                                            <p:txEl>
                                              <p:pRg st="0" end="0"/>
                                            </p:txEl>
                                          </p:spTgt>
                                        </p:tgtEl>
                                        <p:attrNameLst>
                                          <p:attrName>style.visibility</p:attrName>
                                        </p:attrNameLst>
                                      </p:cBhvr>
                                      <p:to>
                                        <p:strVal val="visible"/>
                                      </p:to>
                                    </p:set>
                                    <p:animEffect transition="in" filter="fade">
                                      <p:cBhvr>
                                        <p:cTn id="7" dur="1000"/>
                                        <p:tgtEl>
                                          <p:spTgt spid="335875">
                                            <p:txEl>
                                              <p:pRg st="0" end="0"/>
                                            </p:txEl>
                                          </p:spTgt>
                                        </p:tgtEl>
                                      </p:cBhvr>
                                    </p:animEffect>
                                    <p:anim calcmode="lin" valueType="num">
                                      <p:cBhvr>
                                        <p:cTn id="8" dur="1000" fill="hold"/>
                                        <p:tgtEl>
                                          <p:spTgt spid="33587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35875">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35875">
                                            <p:txEl>
                                              <p:pRg st="1" end="1"/>
                                            </p:txEl>
                                          </p:spTgt>
                                        </p:tgtEl>
                                        <p:attrNameLst>
                                          <p:attrName>style.visibility</p:attrName>
                                        </p:attrNameLst>
                                      </p:cBhvr>
                                      <p:to>
                                        <p:strVal val="visible"/>
                                      </p:to>
                                    </p:set>
                                    <p:animEffect transition="in" filter="fade">
                                      <p:cBhvr>
                                        <p:cTn id="13" dur="1000"/>
                                        <p:tgtEl>
                                          <p:spTgt spid="335875">
                                            <p:txEl>
                                              <p:pRg st="1" end="1"/>
                                            </p:txEl>
                                          </p:spTgt>
                                        </p:tgtEl>
                                      </p:cBhvr>
                                    </p:animEffect>
                                    <p:anim calcmode="lin" valueType="num">
                                      <p:cBhvr>
                                        <p:cTn id="14" dur="1000" fill="hold"/>
                                        <p:tgtEl>
                                          <p:spTgt spid="33587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35875">
                                            <p:txEl>
                                              <p:pRg st="1" end="1"/>
                                            </p:txEl>
                                          </p:spTgt>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35875">
                                            <p:txEl>
                                              <p:pRg st="2" end="2"/>
                                            </p:txEl>
                                          </p:spTgt>
                                        </p:tgtEl>
                                        <p:attrNameLst>
                                          <p:attrName>style.visibility</p:attrName>
                                        </p:attrNameLst>
                                      </p:cBhvr>
                                      <p:to>
                                        <p:strVal val="visible"/>
                                      </p:to>
                                    </p:set>
                                    <p:animEffect transition="in" filter="fade">
                                      <p:cBhvr>
                                        <p:cTn id="19" dur="1000"/>
                                        <p:tgtEl>
                                          <p:spTgt spid="335875">
                                            <p:txEl>
                                              <p:pRg st="2" end="2"/>
                                            </p:txEl>
                                          </p:spTgt>
                                        </p:tgtEl>
                                      </p:cBhvr>
                                    </p:animEffect>
                                    <p:anim calcmode="lin" valueType="num">
                                      <p:cBhvr>
                                        <p:cTn id="20" dur="1000" fill="hold"/>
                                        <p:tgtEl>
                                          <p:spTgt spid="33587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35875">
                                            <p:txEl>
                                              <p:pRg st="2" end="2"/>
                                            </p:txEl>
                                          </p:spTgt>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35875">
                                            <p:txEl>
                                              <p:pRg st="3" end="3"/>
                                            </p:txEl>
                                          </p:spTgt>
                                        </p:tgtEl>
                                        <p:attrNameLst>
                                          <p:attrName>style.visibility</p:attrName>
                                        </p:attrNameLst>
                                      </p:cBhvr>
                                      <p:to>
                                        <p:strVal val="visible"/>
                                      </p:to>
                                    </p:set>
                                    <p:animEffect transition="in" filter="fade">
                                      <p:cBhvr>
                                        <p:cTn id="25" dur="1000"/>
                                        <p:tgtEl>
                                          <p:spTgt spid="335875">
                                            <p:txEl>
                                              <p:pRg st="3" end="3"/>
                                            </p:txEl>
                                          </p:spTgt>
                                        </p:tgtEl>
                                      </p:cBhvr>
                                    </p:animEffect>
                                    <p:anim calcmode="lin" valueType="num">
                                      <p:cBhvr>
                                        <p:cTn id="26" dur="1000" fill="hold"/>
                                        <p:tgtEl>
                                          <p:spTgt spid="335875">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3587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87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2286000"/>
            <a:ext cx="7924800" cy="3662541"/>
          </a:xfrm>
          <a:prstGeom prst="rect">
            <a:avLst/>
          </a:prstGeom>
          <a:noFill/>
        </p:spPr>
        <p:txBody>
          <a:bodyPr wrap="square" rtlCol="0">
            <a:spAutoFit/>
          </a:bodyPr>
          <a:lstStyle/>
          <a:p>
            <a:pPr algn="ctr"/>
            <a:r>
              <a:rPr lang="en-US" sz="3200" b="0" dirty="0" smtClean="0"/>
              <a:t>Agency of Transportation and Department  of Public Safety </a:t>
            </a:r>
            <a:r>
              <a:rPr lang="en-US" sz="3200" b="0" dirty="0"/>
              <a:t>are </a:t>
            </a:r>
            <a:r>
              <a:rPr lang="en-US" sz="3200" b="0" dirty="0" smtClean="0"/>
              <a:t>excited and pleased </a:t>
            </a:r>
            <a:r>
              <a:rPr lang="en-US" sz="3200" b="0" dirty="0"/>
              <a:t>to </a:t>
            </a:r>
            <a:r>
              <a:rPr lang="en-US" sz="3200" b="0" dirty="0">
                <a:solidFill>
                  <a:schemeClr val="tx2">
                    <a:lumMod val="75000"/>
                  </a:schemeClr>
                </a:solidFill>
              </a:rPr>
              <a:t>announce</a:t>
            </a:r>
            <a:r>
              <a:rPr lang="en-US" sz="3200" b="0" dirty="0"/>
              <a:t> the transfer of the </a:t>
            </a:r>
            <a:r>
              <a:rPr lang="en-US" sz="3200" b="0" dirty="0" smtClean="0"/>
              <a:t>Governors Highway Safety Program (GHSP) </a:t>
            </a:r>
            <a:r>
              <a:rPr lang="en-US" sz="3200" b="0" dirty="0"/>
              <a:t>to the </a:t>
            </a:r>
            <a:endParaRPr lang="en-US" sz="3200" b="0" dirty="0" smtClean="0"/>
          </a:p>
          <a:p>
            <a:pPr algn="ctr"/>
            <a:r>
              <a:rPr lang="en-US" sz="3200" b="0" dirty="0" smtClean="0"/>
              <a:t>newly </a:t>
            </a:r>
            <a:r>
              <a:rPr lang="en-US" sz="3200" b="0" dirty="0"/>
              <a:t>established </a:t>
            </a:r>
            <a:endParaRPr lang="en-US" sz="3200" b="0" dirty="0" smtClean="0"/>
          </a:p>
          <a:p>
            <a:pPr algn="ctr"/>
            <a:r>
              <a:rPr lang="en-US" sz="3200" b="0" u="sng" dirty="0" smtClean="0"/>
              <a:t>Highway </a:t>
            </a:r>
            <a:r>
              <a:rPr lang="en-US" sz="3200" b="0" u="sng" dirty="0"/>
              <a:t>Safety Office at </a:t>
            </a:r>
            <a:r>
              <a:rPr lang="en-US" sz="3200" b="0" u="sng" dirty="0" smtClean="0"/>
              <a:t>AOT</a:t>
            </a:r>
            <a:r>
              <a:rPr lang="en-US" sz="3200" b="0" dirty="0" smtClean="0"/>
              <a:t>!</a:t>
            </a:r>
          </a:p>
          <a:p>
            <a:endParaRPr lang="en-US" sz="2000" i="1" dirty="0"/>
          </a:p>
          <a:p>
            <a:r>
              <a:rPr lang="en-US" sz="2000" i="1" dirty="0" smtClean="0"/>
              <a:t> </a:t>
            </a:r>
            <a:endParaRPr lang="en-US" dirty="0"/>
          </a:p>
        </p:txBody>
      </p:sp>
      <p:sp>
        <p:nvSpPr>
          <p:cNvPr id="2" name="TextBox 1"/>
          <p:cNvSpPr txBox="1"/>
          <p:nvPr/>
        </p:nvSpPr>
        <p:spPr>
          <a:xfrm>
            <a:off x="1219200" y="533400"/>
            <a:ext cx="6172200" cy="923330"/>
          </a:xfrm>
          <a:prstGeom prst="rect">
            <a:avLst/>
          </a:prstGeom>
          <a:noFill/>
        </p:spPr>
        <p:txBody>
          <a:bodyPr wrap="square" rtlCol="0">
            <a:spAutoFit/>
          </a:bodyPr>
          <a:lstStyle/>
          <a:p>
            <a:pPr algn="ctr"/>
            <a:r>
              <a:rPr lang="en-US" sz="5400" b="0" dirty="0">
                <a:gradFill>
                  <a:gsLst>
                    <a:gs pos="100000">
                      <a:schemeClr val="accent3">
                        <a:lumMod val="50000"/>
                      </a:schemeClr>
                    </a:gs>
                    <a:gs pos="0">
                      <a:srgbClr val="00B050">
                        <a:alpha val="92000"/>
                      </a:srgbClr>
                    </a:gs>
                    <a:gs pos="0">
                      <a:schemeClr val="accent1">
                        <a:tint val="44500"/>
                        <a:satMod val="160000"/>
                      </a:schemeClr>
                    </a:gs>
                    <a:gs pos="100000">
                      <a:schemeClr val="accent3">
                        <a:lumMod val="40000"/>
                        <a:lumOff val="60000"/>
                      </a:schemeClr>
                    </a:gs>
                    <a:gs pos="0">
                      <a:srgbClr val="00B050"/>
                    </a:gs>
                  </a:gsLst>
                  <a:lin ang="5400000" scaled="0"/>
                </a:gradFill>
                <a:latin typeface="Arial" panose="020B0604020202020204" pitchFamily="34" charset="0"/>
                <a:cs typeface="Arial" panose="020B0604020202020204" pitchFamily="34" charset="0"/>
              </a:rPr>
              <a:t>Change in Venue</a:t>
            </a:r>
            <a:endParaRPr lang="en-US" sz="5400" b="0" dirty="0"/>
          </a:p>
        </p:txBody>
      </p:sp>
    </p:spTree>
    <p:extLst>
      <p:ext uri="{BB962C8B-B14F-4D97-AF65-F5344CB8AC3E}">
        <p14:creationId xmlns:p14="http://schemas.microsoft.com/office/powerpoint/2010/main" val="2743722994"/>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75000"/>
                  </a:schemeClr>
                </a:solidFill>
              </a:rPr>
              <a:t>Reimbursement Forms</a:t>
            </a:r>
            <a:endParaRPr lang="en-US" dirty="0">
              <a:solidFill>
                <a:schemeClr val="accent3">
                  <a:lumMod val="75000"/>
                </a:schemeClr>
              </a:solidFill>
            </a:endParaRPr>
          </a:p>
        </p:txBody>
      </p:sp>
      <p:sp>
        <p:nvSpPr>
          <p:cNvPr id="3" name="Content Placeholder 2"/>
          <p:cNvSpPr>
            <a:spLocks noGrp="1"/>
          </p:cNvSpPr>
          <p:nvPr>
            <p:ph idx="1"/>
          </p:nvPr>
        </p:nvSpPr>
        <p:spPr/>
        <p:txBody>
          <a:bodyPr/>
          <a:lstStyle/>
          <a:p>
            <a:r>
              <a:rPr lang="en-US" dirty="0" smtClean="0"/>
              <a:t>Financial Report Form (one each month, no report is necessary if there is no activity)</a:t>
            </a:r>
          </a:p>
          <a:p>
            <a:r>
              <a:rPr lang="en-US" dirty="0" smtClean="0"/>
              <a:t>Supervisor’s Report</a:t>
            </a:r>
          </a:p>
          <a:p>
            <a:r>
              <a:rPr lang="en-US" dirty="0" smtClean="0"/>
              <a:t>Officers Activity and Time Sheets (</a:t>
            </a:r>
            <a:r>
              <a:rPr lang="en-US" u="sng" dirty="0" smtClean="0"/>
              <a:t>each report must be signed by supervisor</a:t>
            </a:r>
            <a:r>
              <a:rPr lang="en-US" dirty="0" smtClean="0"/>
              <a:t>)</a:t>
            </a:r>
            <a:endParaRPr lang="en-US" dirty="0"/>
          </a:p>
        </p:txBody>
      </p:sp>
    </p:spTree>
    <p:extLst>
      <p:ext uri="{BB962C8B-B14F-4D97-AF65-F5344CB8AC3E}">
        <p14:creationId xmlns:p14="http://schemas.microsoft.com/office/powerpoint/2010/main" val="2149067807"/>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gradFill>
                  <a:gsLst>
                    <a:gs pos="100000">
                      <a:schemeClr val="accent3">
                        <a:lumMod val="50000"/>
                      </a:schemeClr>
                    </a:gs>
                    <a:gs pos="0">
                      <a:srgbClr val="00B050">
                        <a:alpha val="92000"/>
                      </a:srgbClr>
                    </a:gs>
                    <a:gs pos="0">
                      <a:schemeClr val="accent1">
                        <a:tint val="44500"/>
                        <a:satMod val="160000"/>
                      </a:schemeClr>
                    </a:gs>
                    <a:gs pos="100000">
                      <a:schemeClr val="accent3">
                        <a:lumMod val="40000"/>
                        <a:lumOff val="60000"/>
                      </a:schemeClr>
                    </a:gs>
                    <a:gs pos="0">
                      <a:srgbClr val="00B050"/>
                    </a:gs>
                  </a:gsLst>
                  <a:lin ang="5400000" scaled="0"/>
                </a:gradFill>
                <a:latin typeface="Arial" panose="020B0604020202020204" pitchFamily="34" charset="0"/>
                <a:cs typeface="Arial" panose="020B0604020202020204" pitchFamily="34" charset="0"/>
              </a:rPr>
              <a:t>We Cannot Reimburse You For:</a:t>
            </a:r>
            <a:r>
              <a:rPr lang="en-US" sz="1800" dirty="0"/>
              <a:t/>
            </a:r>
            <a:br>
              <a:rPr lang="en-US" sz="1800" dirty="0"/>
            </a:br>
            <a:endParaRPr lang="en-US" dirty="0"/>
          </a:p>
        </p:txBody>
      </p:sp>
      <p:sp>
        <p:nvSpPr>
          <p:cNvPr id="3" name="Content Placeholder 2"/>
          <p:cNvSpPr>
            <a:spLocks noGrp="1"/>
          </p:cNvSpPr>
          <p:nvPr>
            <p:ph idx="1"/>
          </p:nvPr>
        </p:nvSpPr>
        <p:spPr>
          <a:ln>
            <a:solidFill>
              <a:schemeClr val="accent1"/>
            </a:solidFill>
          </a:ln>
        </p:spPr>
        <p:txBody>
          <a:bodyPr/>
          <a:lstStyle/>
          <a:p>
            <a:r>
              <a:rPr lang="en-US" dirty="0" smtClean="0">
                <a:solidFill>
                  <a:schemeClr val="tx2">
                    <a:lumMod val="75000"/>
                  </a:schemeClr>
                </a:solidFill>
                <a:latin typeface="Arial" panose="020B0604020202020204" pitchFamily="34" charset="0"/>
                <a:cs typeface="Arial" panose="020B0604020202020204" pitchFamily="34" charset="0"/>
              </a:rPr>
              <a:t>Training</a:t>
            </a:r>
          </a:p>
          <a:p>
            <a:r>
              <a:rPr lang="en-US" dirty="0">
                <a:solidFill>
                  <a:schemeClr val="tx2">
                    <a:lumMod val="75000"/>
                  </a:schemeClr>
                </a:solidFill>
                <a:latin typeface="Arial" panose="020B0604020202020204" pitchFamily="34" charset="0"/>
                <a:cs typeface="Arial" panose="020B0604020202020204" pitchFamily="34" charset="0"/>
              </a:rPr>
              <a:t>Non Grant related </a:t>
            </a:r>
            <a:r>
              <a:rPr lang="en-US" dirty="0" smtClean="0">
                <a:solidFill>
                  <a:schemeClr val="tx2">
                    <a:lumMod val="75000"/>
                  </a:schemeClr>
                </a:solidFill>
                <a:latin typeface="Arial" panose="020B0604020202020204" pitchFamily="34" charset="0"/>
                <a:cs typeface="Arial" panose="020B0604020202020204" pitchFamily="34" charset="0"/>
              </a:rPr>
              <a:t>assists/activity</a:t>
            </a:r>
          </a:p>
          <a:p>
            <a:r>
              <a:rPr lang="en-US" dirty="0">
                <a:solidFill>
                  <a:schemeClr val="tx2">
                    <a:lumMod val="75000"/>
                  </a:schemeClr>
                </a:solidFill>
                <a:latin typeface="Arial" panose="020B0604020202020204" pitchFamily="34" charset="0"/>
                <a:cs typeface="Arial" panose="020B0604020202020204" pitchFamily="34" charset="0"/>
              </a:rPr>
              <a:t>Truck inspections/commercial vehicle </a:t>
            </a:r>
            <a:r>
              <a:rPr lang="en-US" dirty="0" smtClean="0">
                <a:solidFill>
                  <a:schemeClr val="tx2">
                    <a:lumMod val="75000"/>
                  </a:schemeClr>
                </a:solidFill>
                <a:latin typeface="Arial" panose="020B0604020202020204" pitchFamily="34" charset="0"/>
                <a:cs typeface="Arial" panose="020B0604020202020204" pitchFamily="34" charset="0"/>
              </a:rPr>
              <a:t>enforcement</a:t>
            </a:r>
          </a:p>
          <a:p>
            <a:r>
              <a:rPr lang="en-US" dirty="0" smtClean="0">
                <a:solidFill>
                  <a:schemeClr val="tx2">
                    <a:lumMod val="75000"/>
                  </a:schemeClr>
                </a:solidFill>
                <a:latin typeface="Arial" panose="020B0604020202020204" pitchFamily="34" charset="0"/>
                <a:cs typeface="Arial" panose="020B0604020202020204" pitchFamily="34" charset="0"/>
              </a:rPr>
              <a:t>Rollover demos</a:t>
            </a:r>
            <a:r>
              <a:rPr lang="en-US" dirty="0">
                <a:solidFill>
                  <a:schemeClr val="tx2">
                    <a:lumMod val="75000"/>
                  </a:schemeClr>
                </a:solidFill>
                <a:latin typeface="Arial" panose="020B0604020202020204" pitchFamily="34" charset="0"/>
                <a:cs typeface="Arial" panose="020B0604020202020204" pitchFamily="34" charset="0"/>
              </a:rPr>
              <a:t/>
            </a:r>
            <a:br>
              <a:rPr lang="en-US" dirty="0">
                <a:solidFill>
                  <a:schemeClr val="tx2">
                    <a:lumMod val="75000"/>
                  </a:schemeClr>
                </a:solidFill>
                <a:latin typeface="Arial" panose="020B0604020202020204" pitchFamily="34" charset="0"/>
                <a:cs typeface="Arial" panose="020B0604020202020204" pitchFamily="34" charset="0"/>
              </a:rPr>
            </a:br>
            <a:endParaRPr lang="en-US" dirty="0" smtClean="0">
              <a:solidFill>
                <a:schemeClr val="tx2">
                  <a:lumMod val="75000"/>
                </a:schemeClr>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99418411"/>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6898" name="Rectangle 2"/>
          <p:cNvSpPr>
            <a:spLocks noGrp="1" noChangeArrowheads="1"/>
          </p:cNvSpPr>
          <p:nvPr>
            <p:ph type="title"/>
          </p:nvPr>
        </p:nvSpPr>
        <p:spPr/>
        <p:txBody>
          <a:bodyPr>
            <a:noAutofit/>
          </a:bodyPr>
          <a:lstStyle/>
          <a:p>
            <a:r>
              <a:rPr lang="en-US" sz="4000" dirty="0" smtClean="0">
                <a:gradFill>
                  <a:gsLst>
                    <a:gs pos="100000">
                      <a:schemeClr val="accent3">
                        <a:lumMod val="50000"/>
                      </a:schemeClr>
                    </a:gs>
                    <a:gs pos="0">
                      <a:srgbClr val="00B050">
                        <a:alpha val="92000"/>
                      </a:srgbClr>
                    </a:gs>
                    <a:gs pos="0">
                      <a:schemeClr val="accent1">
                        <a:tint val="44500"/>
                        <a:satMod val="160000"/>
                      </a:schemeClr>
                    </a:gs>
                    <a:gs pos="100000">
                      <a:schemeClr val="accent3">
                        <a:lumMod val="40000"/>
                        <a:lumOff val="60000"/>
                      </a:schemeClr>
                    </a:gs>
                    <a:gs pos="0">
                      <a:srgbClr val="00B050"/>
                    </a:gs>
                  </a:gsLst>
                  <a:lin ang="5400000" scaled="0"/>
                </a:gradFill>
                <a:latin typeface="Arial" panose="020B0604020202020204" pitchFamily="34" charset="0"/>
                <a:cs typeface="Arial" panose="020B0604020202020204" pitchFamily="34" charset="0"/>
              </a:rPr>
              <a:t>Monthly, Quarterly and </a:t>
            </a:r>
            <a:br>
              <a:rPr lang="en-US" sz="4000" dirty="0" smtClean="0">
                <a:gradFill>
                  <a:gsLst>
                    <a:gs pos="100000">
                      <a:schemeClr val="accent3">
                        <a:lumMod val="50000"/>
                      </a:schemeClr>
                    </a:gs>
                    <a:gs pos="0">
                      <a:srgbClr val="00B050">
                        <a:alpha val="92000"/>
                      </a:srgbClr>
                    </a:gs>
                    <a:gs pos="0">
                      <a:schemeClr val="accent1">
                        <a:tint val="44500"/>
                        <a:satMod val="160000"/>
                      </a:schemeClr>
                    </a:gs>
                    <a:gs pos="100000">
                      <a:schemeClr val="accent3">
                        <a:lumMod val="40000"/>
                        <a:lumOff val="60000"/>
                      </a:schemeClr>
                    </a:gs>
                    <a:gs pos="0">
                      <a:srgbClr val="00B050"/>
                    </a:gs>
                  </a:gsLst>
                  <a:lin ang="5400000" scaled="0"/>
                </a:gradFill>
                <a:latin typeface="Arial" panose="020B0604020202020204" pitchFamily="34" charset="0"/>
                <a:cs typeface="Arial" panose="020B0604020202020204" pitchFamily="34" charset="0"/>
              </a:rPr>
            </a:br>
            <a:r>
              <a:rPr lang="en-US" sz="4000" dirty="0" smtClean="0">
                <a:gradFill>
                  <a:gsLst>
                    <a:gs pos="100000">
                      <a:schemeClr val="accent3">
                        <a:lumMod val="50000"/>
                      </a:schemeClr>
                    </a:gs>
                    <a:gs pos="0">
                      <a:srgbClr val="00B050">
                        <a:alpha val="92000"/>
                      </a:srgbClr>
                    </a:gs>
                    <a:gs pos="0">
                      <a:schemeClr val="accent1">
                        <a:tint val="44500"/>
                        <a:satMod val="160000"/>
                      </a:schemeClr>
                    </a:gs>
                    <a:gs pos="100000">
                      <a:schemeClr val="accent3">
                        <a:lumMod val="40000"/>
                        <a:lumOff val="60000"/>
                      </a:schemeClr>
                    </a:gs>
                    <a:gs pos="0">
                      <a:srgbClr val="00B050"/>
                    </a:gs>
                  </a:gsLst>
                  <a:lin ang="5400000" scaled="0"/>
                </a:gradFill>
                <a:latin typeface="Arial" panose="020B0604020202020204" pitchFamily="34" charset="0"/>
                <a:cs typeface="Arial" panose="020B0604020202020204" pitchFamily="34" charset="0"/>
              </a:rPr>
              <a:t>Final Reports</a:t>
            </a:r>
            <a:endParaRPr lang="en-US" sz="4000" b="1" dirty="0">
              <a:solidFill>
                <a:schemeClr val="accent1"/>
              </a:solidFill>
              <a:latin typeface="+mn-lt"/>
            </a:endParaRPr>
          </a:p>
        </p:txBody>
      </p:sp>
      <p:sp>
        <p:nvSpPr>
          <p:cNvPr id="336899" name="Rectangle 3"/>
          <p:cNvSpPr>
            <a:spLocks noGrp="1" noChangeArrowheads="1"/>
          </p:cNvSpPr>
          <p:nvPr>
            <p:ph idx="1"/>
          </p:nvPr>
        </p:nvSpPr>
        <p:spPr>
          <a:xfrm>
            <a:off x="533400" y="1752600"/>
            <a:ext cx="8229600" cy="4495800"/>
          </a:xfrm>
        </p:spPr>
        <p:txBody>
          <a:bodyPr>
            <a:normAutofit/>
          </a:bodyPr>
          <a:lstStyle/>
          <a:p>
            <a:pPr algn="ctr">
              <a:buFont typeface="Wingdings" pitchFamily="2" charset="2"/>
              <a:buNone/>
            </a:pPr>
            <a:endParaRPr lang="en-US" sz="4400" b="1" dirty="0"/>
          </a:p>
          <a:p>
            <a:pPr>
              <a:lnSpc>
                <a:spcPts val="2760"/>
              </a:lnSpc>
              <a:buClr>
                <a:schemeClr val="tx2">
                  <a:lumMod val="75000"/>
                </a:schemeClr>
              </a:buClr>
            </a:pPr>
            <a:r>
              <a:rPr lang="en-US" sz="2600" dirty="0">
                <a:solidFill>
                  <a:schemeClr val="tx2">
                    <a:lumMod val="75000"/>
                  </a:schemeClr>
                </a:solidFill>
                <a:latin typeface="Arial" panose="020B0604020202020204" pitchFamily="34" charset="0"/>
                <a:cs typeface="Arial" panose="020B0604020202020204" pitchFamily="34" charset="0"/>
              </a:rPr>
              <a:t>Monthly Activity Reports and </a:t>
            </a:r>
            <a:r>
              <a:rPr lang="en-US" sz="2600" dirty="0" smtClean="0">
                <a:solidFill>
                  <a:schemeClr val="tx2">
                    <a:lumMod val="75000"/>
                  </a:schemeClr>
                </a:solidFill>
                <a:latin typeface="Arial" panose="020B0604020202020204" pitchFamily="34" charset="0"/>
                <a:cs typeface="Arial" panose="020B0604020202020204" pitchFamily="34" charset="0"/>
              </a:rPr>
              <a:t>GHSP </a:t>
            </a:r>
            <a:r>
              <a:rPr lang="en-US" sz="2600" dirty="0">
                <a:solidFill>
                  <a:schemeClr val="tx2">
                    <a:lumMod val="75000"/>
                  </a:schemeClr>
                </a:solidFill>
                <a:latin typeface="Arial" panose="020B0604020202020204" pitchFamily="34" charset="0"/>
                <a:cs typeface="Arial" panose="020B0604020202020204" pitchFamily="34" charset="0"/>
              </a:rPr>
              <a:t>Financial </a:t>
            </a:r>
            <a:r>
              <a:rPr lang="en-US" sz="2600" dirty="0" smtClean="0">
                <a:solidFill>
                  <a:schemeClr val="tx2">
                    <a:lumMod val="75000"/>
                  </a:schemeClr>
                </a:solidFill>
                <a:latin typeface="Arial" panose="020B0604020202020204" pitchFamily="34" charset="0"/>
                <a:cs typeface="Arial" panose="020B0604020202020204" pitchFamily="34" charset="0"/>
              </a:rPr>
              <a:t>Reports: (if no </a:t>
            </a:r>
            <a:r>
              <a:rPr lang="en-US" sz="2600" dirty="0" smtClean="0">
                <a:solidFill>
                  <a:schemeClr val="tx2">
                    <a:lumMod val="75000"/>
                  </a:schemeClr>
                </a:solidFill>
                <a:latin typeface="Arial" panose="020B0604020202020204" pitchFamily="34" charset="0"/>
                <a:cs typeface="Arial" panose="020B0604020202020204" pitchFamily="34" charset="0"/>
              </a:rPr>
              <a:t>activity then </a:t>
            </a:r>
            <a:r>
              <a:rPr lang="en-US" sz="2600" dirty="0" smtClean="0">
                <a:solidFill>
                  <a:schemeClr val="tx2">
                    <a:lumMod val="75000"/>
                  </a:schemeClr>
                </a:solidFill>
                <a:latin typeface="Arial" panose="020B0604020202020204" pitchFamily="34" charset="0"/>
                <a:cs typeface="Arial" panose="020B0604020202020204" pitchFamily="34" charset="0"/>
              </a:rPr>
              <a:t>reports are </a:t>
            </a:r>
            <a:r>
              <a:rPr lang="en-US" sz="2600" u="sng" dirty="0" smtClean="0">
                <a:solidFill>
                  <a:schemeClr val="tx2">
                    <a:lumMod val="75000"/>
                  </a:schemeClr>
                </a:solidFill>
                <a:latin typeface="Arial" panose="020B0604020202020204" pitchFamily="34" charset="0"/>
                <a:cs typeface="Arial" panose="020B0604020202020204" pitchFamily="34" charset="0"/>
              </a:rPr>
              <a:t>not</a:t>
            </a:r>
            <a:r>
              <a:rPr lang="en-US" sz="2600" dirty="0" smtClean="0">
                <a:solidFill>
                  <a:schemeClr val="tx2">
                    <a:lumMod val="75000"/>
                  </a:schemeClr>
                </a:solidFill>
                <a:latin typeface="Arial" panose="020B0604020202020204" pitchFamily="34" charset="0"/>
                <a:cs typeface="Arial" panose="020B0604020202020204" pitchFamily="34" charset="0"/>
              </a:rPr>
              <a:t> </a:t>
            </a:r>
            <a:r>
              <a:rPr lang="en-US" sz="2600" dirty="0">
                <a:solidFill>
                  <a:schemeClr val="tx2">
                    <a:lumMod val="75000"/>
                  </a:schemeClr>
                </a:solidFill>
                <a:latin typeface="Arial" panose="020B0604020202020204" pitchFamily="34" charset="0"/>
                <a:cs typeface="Arial" panose="020B0604020202020204" pitchFamily="34" charset="0"/>
              </a:rPr>
              <a:t>required).</a:t>
            </a:r>
          </a:p>
          <a:p>
            <a:pPr>
              <a:lnSpc>
                <a:spcPts val="2760"/>
              </a:lnSpc>
              <a:buClr>
                <a:schemeClr val="tx2">
                  <a:lumMod val="75000"/>
                </a:schemeClr>
              </a:buClr>
            </a:pPr>
            <a:r>
              <a:rPr lang="en-US" sz="2600" dirty="0">
                <a:solidFill>
                  <a:schemeClr val="tx2">
                    <a:lumMod val="75000"/>
                  </a:schemeClr>
                </a:solidFill>
                <a:latin typeface="Arial" panose="020B0604020202020204" pitchFamily="34" charset="0"/>
                <a:cs typeface="Arial" panose="020B0604020202020204" pitchFamily="34" charset="0"/>
              </a:rPr>
              <a:t>Quarterly </a:t>
            </a:r>
            <a:r>
              <a:rPr lang="en-US" sz="2600" dirty="0" smtClean="0">
                <a:solidFill>
                  <a:schemeClr val="tx2">
                    <a:lumMod val="75000"/>
                  </a:schemeClr>
                </a:solidFill>
                <a:latin typeface="Arial" panose="020B0604020202020204" pitchFamily="34" charset="0"/>
                <a:cs typeface="Arial" panose="020B0604020202020204" pitchFamily="34" charset="0"/>
              </a:rPr>
              <a:t>Narrative Reports: (reports </a:t>
            </a:r>
            <a:r>
              <a:rPr lang="en-US" sz="2600" u="sng" dirty="0" smtClean="0">
                <a:solidFill>
                  <a:schemeClr val="tx2">
                    <a:lumMod val="75000"/>
                  </a:schemeClr>
                </a:solidFill>
                <a:latin typeface="Arial" panose="020B0604020202020204" pitchFamily="34" charset="0"/>
                <a:cs typeface="Arial" panose="020B0604020202020204" pitchFamily="34" charset="0"/>
              </a:rPr>
              <a:t>are</a:t>
            </a:r>
            <a:r>
              <a:rPr lang="en-US" sz="2600" dirty="0" smtClean="0">
                <a:solidFill>
                  <a:schemeClr val="tx2">
                    <a:lumMod val="75000"/>
                  </a:schemeClr>
                </a:solidFill>
                <a:latin typeface="Arial" panose="020B0604020202020204" pitchFamily="34" charset="0"/>
                <a:cs typeface="Arial" panose="020B0604020202020204" pitchFamily="34" charset="0"/>
              </a:rPr>
              <a:t> required even if no activity).</a:t>
            </a:r>
            <a:endParaRPr lang="en-US" sz="2600" dirty="0">
              <a:solidFill>
                <a:schemeClr val="tx2">
                  <a:lumMod val="75000"/>
                </a:schemeClr>
              </a:solidFill>
              <a:latin typeface="Arial" panose="020B0604020202020204" pitchFamily="34" charset="0"/>
              <a:cs typeface="Arial" panose="020B0604020202020204" pitchFamily="34" charset="0"/>
            </a:endParaRPr>
          </a:p>
          <a:p>
            <a:pPr>
              <a:lnSpc>
                <a:spcPts val="2760"/>
              </a:lnSpc>
              <a:buClr>
                <a:schemeClr val="tx2">
                  <a:lumMod val="75000"/>
                </a:schemeClr>
              </a:buClr>
            </a:pPr>
            <a:r>
              <a:rPr lang="en-US" sz="2600" dirty="0" smtClean="0">
                <a:solidFill>
                  <a:schemeClr val="tx2">
                    <a:lumMod val="75000"/>
                  </a:schemeClr>
                </a:solidFill>
                <a:latin typeface="Arial" panose="020B0604020202020204" pitchFamily="34" charset="0"/>
                <a:cs typeface="Arial" panose="020B0604020202020204" pitchFamily="34" charset="0"/>
              </a:rPr>
              <a:t>Final Reports: Tell us what you did do compared with what you said you would do.</a:t>
            </a:r>
            <a:endParaRPr lang="en-US" sz="2600" dirty="0">
              <a:solidFill>
                <a:schemeClr val="tx2">
                  <a:lumMod val="75000"/>
                </a:schemeClr>
              </a:solidFill>
              <a:latin typeface="Arial" panose="020B0604020202020204" pitchFamily="34" charset="0"/>
              <a:cs typeface="Arial" panose="020B0604020202020204" pitchFamily="34" charset="0"/>
            </a:endParaRPr>
          </a:p>
          <a:p>
            <a:pPr marL="0" indent="0" algn="ctr">
              <a:spcBef>
                <a:spcPts val="1800"/>
              </a:spcBef>
              <a:buClr>
                <a:srgbClr val="C00000"/>
              </a:buClr>
              <a:buNone/>
            </a:pPr>
            <a:r>
              <a:rPr lang="en-US" sz="2600" dirty="0" smtClean="0">
                <a:solidFill>
                  <a:schemeClr val="tx2">
                    <a:lumMod val="75000"/>
                  </a:schemeClr>
                </a:solidFill>
                <a:latin typeface="Arial" panose="020B0604020202020204" pitchFamily="34" charset="0"/>
                <a:cs typeface="Arial" panose="020B0604020202020204" pitchFamily="34" charset="0"/>
              </a:rPr>
              <a:t>Reports can be electronically submitted</a:t>
            </a:r>
          </a:p>
        </p:txBody>
      </p:sp>
    </p:spTree>
    <p:extLst>
      <p:ext uri="{BB962C8B-B14F-4D97-AF65-F5344CB8AC3E}">
        <p14:creationId xmlns:p14="http://schemas.microsoft.com/office/powerpoint/2010/main" val="27700724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6899">
                                            <p:txEl>
                                              <p:pRg st="1" end="1"/>
                                            </p:txEl>
                                          </p:spTgt>
                                        </p:tgtEl>
                                        <p:attrNameLst>
                                          <p:attrName>style.visibility</p:attrName>
                                        </p:attrNameLst>
                                      </p:cBhvr>
                                      <p:to>
                                        <p:strVal val="visible"/>
                                      </p:to>
                                    </p:set>
                                    <p:animEffect transition="in" filter="fade">
                                      <p:cBhvr>
                                        <p:cTn id="7" dur="1000"/>
                                        <p:tgtEl>
                                          <p:spTgt spid="336899">
                                            <p:txEl>
                                              <p:pRg st="1" end="1"/>
                                            </p:txEl>
                                          </p:spTgt>
                                        </p:tgtEl>
                                      </p:cBhvr>
                                    </p:animEffect>
                                    <p:anim calcmode="lin" valueType="num">
                                      <p:cBhvr>
                                        <p:cTn id="8" dur="1000" fill="hold"/>
                                        <p:tgtEl>
                                          <p:spTgt spid="33689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36899">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36899">
                                            <p:txEl>
                                              <p:pRg st="2" end="2"/>
                                            </p:txEl>
                                          </p:spTgt>
                                        </p:tgtEl>
                                        <p:attrNameLst>
                                          <p:attrName>style.visibility</p:attrName>
                                        </p:attrNameLst>
                                      </p:cBhvr>
                                      <p:to>
                                        <p:strVal val="visible"/>
                                      </p:to>
                                    </p:set>
                                    <p:animEffect transition="in" filter="fade">
                                      <p:cBhvr>
                                        <p:cTn id="13" dur="1000"/>
                                        <p:tgtEl>
                                          <p:spTgt spid="336899">
                                            <p:txEl>
                                              <p:pRg st="2" end="2"/>
                                            </p:txEl>
                                          </p:spTgt>
                                        </p:tgtEl>
                                      </p:cBhvr>
                                    </p:animEffect>
                                    <p:anim calcmode="lin" valueType="num">
                                      <p:cBhvr>
                                        <p:cTn id="14" dur="1000" fill="hold"/>
                                        <p:tgtEl>
                                          <p:spTgt spid="336899">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36899">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36899">
                                            <p:txEl>
                                              <p:pRg st="3" end="3"/>
                                            </p:txEl>
                                          </p:spTgt>
                                        </p:tgtEl>
                                        <p:attrNameLst>
                                          <p:attrName>style.visibility</p:attrName>
                                        </p:attrNameLst>
                                      </p:cBhvr>
                                      <p:to>
                                        <p:strVal val="visible"/>
                                      </p:to>
                                    </p:set>
                                    <p:animEffect transition="in" filter="fade">
                                      <p:cBhvr>
                                        <p:cTn id="19" dur="1000"/>
                                        <p:tgtEl>
                                          <p:spTgt spid="336899">
                                            <p:txEl>
                                              <p:pRg st="3" end="3"/>
                                            </p:txEl>
                                          </p:spTgt>
                                        </p:tgtEl>
                                      </p:cBhvr>
                                    </p:animEffect>
                                    <p:anim calcmode="lin" valueType="num">
                                      <p:cBhvr>
                                        <p:cTn id="20" dur="1000" fill="hold"/>
                                        <p:tgtEl>
                                          <p:spTgt spid="336899">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3689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36899">
                                            <p:txEl>
                                              <p:pRg st="4" end="4"/>
                                            </p:txEl>
                                          </p:spTgt>
                                        </p:tgtEl>
                                        <p:attrNameLst>
                                          <p:attrName>style.visibility</p:attrName>
                                        </p:attrNameLst>
                                      </p:cBhvr>
                                      <p:to>
                                        <p:strVal val="visible"/>
                                      </p:to>
                                    </p:set>
                                    <p:animEffect transition="in" filter="fade">
                                      <p:cBhvr>
                                        <p:cTn id="26" dur="1000"/>
                                        <p:tgtEl>
                                          <p:spTgt spid="336899">
                                            <p:txEl>
                                              <p:pRg st="4" end="4"/>
                                            </p:txEl>
                                          </p:spTgt>
                                        </p:tgtEl>
                                      </p:cBhvr>
                                    </p:animEffect>
                                    <p:anim calcmode="lin" valueType="num">
                                      <p:cBhvr>
                                        <p:cTn id="27" dur="1000" fill="hold"/>
                                        <p:tgtEl>
                                          <p:spTgt spid="336899">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3689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899"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2019" name="Rectangle 3"/>
          <p:cNvSpPr>
            <a:spLocks noGrp="1" noChangeArrowheads="1"/>
          </p:cNvSpPr>
          <p:nvPr>
            <p:ph idx="1"/>
          </p:nvPr>
        </p:nvSpPr>
        <p:spPr>
          <a:xfrm>
            <a:off x="457200" y="2362200"/>
            <a:ext cx="8229600" cy="4149725"/>
          </a:xfrm>
        </p:spPr>
        <p:txBody>
          <a:bodyPr>
            <a:normAutofit/>
          </a:bodyPr>
          <a:lstStyle/>
          <a:p>
            <a:pPr>
              <a:lnSpc>
                <a:spcPct val="90000"/>
              </a:lnSpc>
              <a:buFont typeface="Arial" panose="020B0604020202020204" pitchFamily="34" charset="0"/>
              <a:buChar char="•"/>
            </a:pPr>
            <a:r>
              <a:rPr lang="en-US" sz="2800" dirty="0">
                <a:solidFill>
                  <a:schemeClr val="tx2">
                    <a:lumMod val="75000"/>
                  </a:schemeClr>
                </a:solidFill>
              </a:rPr>
              <a:t>Missing back up documentation </a:t>
            </a:r>
            <a:endParaRPr lang="en-US" sz="2800" dirty="0" smtClean="0">
              <a:solidFill>
                <a:schemeClr val="tx2">
                  <a:lumMod val="75000"/>
                </a:schemeClr>
              </a:solidFill>
            </a:endParaRPr>
          </a:p>
          <a:p>
            <a:pPr marL="0" indent="0">
              <a:lnSpc>
                <a:spcPct val="90000"/>
              </a:lnSpc>
              <a:buNone/>
            </a:pPr>
            <a:r>
              <a:rPr lang="en-US" sz="2800" dirty="0" smtClean="0">
                <a:solidFill>
                  <a:schemeClr val="tx2">
                    <a:lumMod val="75000"/>
                  </a:schemeClr>
                </a:solidFill>
              </a:rPr>
              <a:t>     (</a:t>
            </a:r>
            <a:r>
              <a:rPr lang="en-US" sz="2800" dirty="0" smtClean="0">
                <a:solidFill>
                  <a:schemeClr val="tx2">
                    <a:lumMod val="75000"/>
                  </a:schemeClr>
                </a:solidFill>
              </a:rPr>
              <a:t>ex: </a:t>
            </a:r>
            <a:r>
              <a:rPr lang="en-US" sz="2800" dirty="0" smtClean="0">
                <a:solidFill>
                  <a:schemeClr val="tx2">
                    <a:lumMod val="75000"/>
                  </a:schemeClr>
                </a:solidFill>
              </a:rPr>
              <a:t> general </a:t>
            </a:r>
            <a:r>
              <a:rPr lang="en-US" sz="2800" dirty="0">
                <a:solidFill>
                  <a:schemeClr val="tx2">
                    <a:lumMod val="75000"/>
                  </a:schemeClr>
                </a:solidFill>
              </a:rPr>
              <a:t>ledger payroll </a:t>
            </a:r>
            <a:r>
              <a:rPr lang="en-US" sz="2800" dirty="0" smtClean="0">
                <a:solidFill>
                  <a:schemeClr val="tx2">
                    <a:lumMod val="75000"/>
                  </a:schemeClr>
                </a:solidFill>
              </a:rPr>
              <a:t>report)</a:t>
            </a:r>
            <a:endParaRPr lang="en-US" sz="2800" dirty="0">
              <a:solidFill>
                <a:schemeClr val="tx2">
                  <a:lumMod val="75000"/>
                </a:schemeClr>
              </a:solidFill>
            </a:endParaRPr>
          </a:p>
          <a:p>
            <a:pPr eaLnBrk="1" hangingPunct="1">
              <a:lnSpc>
                <a:spcPct val="90000"/>
              </a:lnSpc>
              <a:buFont typeface="Arial" panose="020B0604020202020204" pitchFamily="34" charset="0"/>
              <a:buChar char="•"/>
            </a:pPr>
            <a:r>
              <a:rPr lang="en-US" sz="2800" dirty="0" smtClean="0">
                <a:solidFill>
                  <a:schemeClr val="tx2">
                    <a:lumMod val="75000"/>
                  </a:schemeClr>
                </a:solidFill>
              </a:rPr>
              <a:t>Incorrect </a:t>
            </a:r>
            <a:r>
              <a:rPr lang="en-US" sz="2800" dirty="0" smtClean="0">
                <a:solidFill>
                  <a:schemeClr val="tx2">
                    <a:lumMod val="75000"/>
                  </a:schemeClr>
                </a:solidFill>
              </a:rPr>
              <a:t>mileage </a:t>
            </a:r>
            <a:r>
              <a:rPr lang="en-US" sz="2800" dirty="0" smtClean="0">
                <a:solidFill>
                  <a:schemeClr val="tx2">
                    <a:lumMod val="75000"/>
                  </a:schemeClr>
                </a:solidFill>
              </a:rPr>
              <a:t>rate</a:t>
            </a:r>
          </a:p>
          <a:p>
            <a:pPr eaLnBrk="1" hangingPunct="1">
              <a:lnSpc>
                <a:spcPct val="90000"/>
              </a:lnSpc>
              <a:buFont typeface="Arial" panose="020B0604020202020204" pitchFamily="34" charset="0"/>
              <a:buChar char="•"/>
            </a:pPr>
            <a:r>
              <a:rPr lang="en-US" sz="2800" dirty="0" smtClean="0">
                <a:solidFill>
                  <a:schemeClr val="tx2">
                    <a:lumMod val="75000"/>
                  </a:schemeClr>
                </a:solidFill>
              </a:rPr>
              <a:t>Match Calculation</a:t>
            </a:r>
            <a:r>
              <a:rPr lang="en-US" sz="2000" dirty="0" smtClean="0">
                <a:solidFill>
                  <a:schemeClr val="tx2">
                    <a:lumMod val="75000"/>
                  </a:schemeClr>
                </a:solidFill>
              </a:rPr>
              <a:t>: Federal Share vs. Non-Federal share</a:t>
            </a:r>
            <a:endParaRPr lang="en-US" sz="2000" dirty="0" smtClean="0">
              <a:solidFill>
                <a:schemeClr val="tx2">
                  <a:lumMod val="75000"/>
                </a:schemeClr>
              </a:solidFill>
            </a:endParaRPr>
          </a:p>
          <a:p>
            <a:pPr eaLnBrk="1" hangingPunct="1">
              <a:lnSpc>
                <a:spcPct val="90000"/>
              </a:lnSpc>
              <a:buFont typeface="Arial" panose="020B0604020202020204" pitchFamily="34" charset="0"/>
              <a:buChar char="•"/>
            </a:pPr>
            <a:r>
              <a:rPr lang="en-US" sz="2800" dirty="0" smtClean="0">
                <a:solidFill>
                  <a:schemeClr val="tx2">
                    <a:lumMod val="75000"/>
                  </a:schemeClr>
                </a:solidFill>
              </a:rPr>
              <a:t>Missing </a:t>
            </a:r>
            <a:r>
              <a:rPr lang="en-US" sz="2800" dirty="0" smtClean="0">
                <a:solidFill>
                  <a:schemeClr val="tx2">
                    <a:lumMod val="75000"/>
                  </a:schemeClr>
                </a:solidFill>
              </a:rPr>
              <a:t>signatures and dates</a:t>
            </a:r>
          </a:p>
          <a:p>
            <a:pPr eaLnBrk="1" hangingPunct="1">
              <a:lnSpc>
                <a:spcPct val="90000"/>
              </a:lnSpc>
              <a:buFont typeface="Arial" panose="020B0604020202020204" pitchFamily="34" charset="0"/>
              <a:buChar char="•"/>
            </a:pPr>
            <a:r>
              <a:rPr lang="en-US" sz="2800" dirty="0" smtClean="0">
                <a:solidFill>
                  <a:schemeClr val="tx2">
                    <a:lumMod val="75000"/>
                  </a:schemeClr>
                </a:solidFill>
              </a:rPr>
              <a:t>Unallowable </a:t>
            </a:r>
            <a:r>
              <a:rPr lang="en-US" sz="2800" dirty="0" smtClean="0">
                <a:solidFill>
                  <a:schemeClr val="tx2">
                    <a:lumMod val="75000"/>
                  </a:schemeClr>
                </a:solidFill>
              </a:rPr>
              <a:t>activity</a:t>
            </a:r>
          </a:p>
          <a:p>
            <a:pPr eaLnBrk="1" hangingPunct="1">
              <a:lnSpc>
                <a:spcPct val="90000"/>
              </a:lnSpc>
              <a:buFont typeface="Arial" panose="020B0604020202020204" pitchFamily="34" charset="0"/>
              <a:buChar char="•"/>
            </a:pPr>
            <a:r>
              <a:rPr lang="en-US" sz="2800" dirty="0" smtClean="0">
                <a:solidFill>
                  <a:schemeClr val="tx2">
                    <a:lumMod val="75000"/>
                  </a:schemeClr>
                </a:solidFill>
              </a:rPr>
              <a:t>Missing Salary Sheets</a:t>
            </a:r>
            <a:endParaRPr lang="en-US" sz="2800" dirty="0" smtClean="0">
              <a:solidFill>
                <a:schemeClr val="tx2">
                  <a:lumMod val="75000"/>
                </a:schemeClr>
              </a:solidFill>
            </a:endParaRPr>
          </a:p>
          <a:p>
            <a:pPr marL="0" indent="0" eaLnBrk="1" hangingPunct="1">
              <a:lnSpc>
                <a:spcPct val="90000"/>
              </a:lnSpc>
              <a:buNone/>
            </a:pPr>
            <a:endParaRPr lang="en-US" sz="2800" dirty="0" smtClean="0"/>
          </a:p>
        </p:txBody>
      </p:sp>
      <p:sp>
        <p:nvSpPr>
          <p:cNvPr id="342018" name="Rectangle 2"/>
          <p:cNvSpPr>
            <a:spLocks noGrp="1" noChangeArrowheads="1"/>
          </p:cNvSpPr>
          <p:nvPr>
            <p:ph type="title"/>
          </p:nvPr>
        </p:nvSpPr>
        <p:spPr>
          <a:xfrm>
            <a:off x="457200" y="685800"/>
            <a:ext cx="8229600" cy="1143000"/>
          </a:xfrm>
        </p:spPr>
        <p:txBody>
          <a:bodyPr>
            <a:normAutofit/>
          </a:bodyPr>
          <a:lstStyle/>
          <a:p>
            <a:pPr marL="54864">
              <a:defRPr/>
            </a:pPr>
            <a:r>
              <a:rPr lang="en-US" dirty="0" smtClean="0">
                <a:gradFill>
                  <a:gsLst>
                    <a:gs pos="100000">
                      <a:schemeClr val="accent3">
                        <a:lumMod val="50000"/>
                      </a:schemeClr>
                    </a:gs>
                    <a:gs pos="0">
                      <a:srgbClr val="00B050">
                        <a:alpha val="92000"/>
                      </a:srgbClr>
                    </a:gs>
                    <a:gs pos="0">
                      <a:schemeClr val="accent1">
                        <a:tint val="44500"/>
                        <a:satMod val="160000"/>
                      </a:schemeClr>
                    </a:gs>
                    <a:gs pos="100000">
                      <a:schemeClr val="accent3">
                        <a:lumMod val="40000"/>
                        <a:lumOff val="60000"/>
                      </a:schemeClr>
                    </a:gs>
                    <a:gs pos="0">
                      <a:srgbClr val="00B050"/>
                    </a:gs>
                  </a:gsLst>
                  <a:lin ang="5400000" scaled="0"/>
                </a:gradFill>
                <a:latin typeface="Arial" panose="020B0604020202020204" pitchFamily="34" charset="0"/>
                <a:cs typeface="Arial" panose="020B0604020202020204" pitchFamily="34" charset="0"/>
              </a:rPr>
              <a:t>Common Reporting Errors</a:t>
            </a:r>
            <a:endParaRPr lang="en-US" dirty="0">
              <a:solidFill>
                <a:schemeClr val="bg1"/>
              </a:solidFill>
            </a:endParaRPr>
          </a:p>
        </p:txBody>
      </p:sp>
    </p:spTree>
    <p:extLst>
      <p:ext uri="{BB962C8B-B14F-4D97-AF65-F5344CB8AC3E}">
        <p14:creationId xmlns:p14="http://schemas.microsoft.com/office/powerpoint/2010/main" val="1058416110"/>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nodeType="withEffect">
                                  <p:stCondLst>
                                    <p:cond delay="0"/>
                                  </p:stCondLst>
                                  <p:childTnLst>
                                    <p:set>
                                      <p:cBhvr>
                                        <p:cTn id="6" dur="1" fill="hold">
                                          <p:stCondLst>
                                            <p:cond delay="0"/>
                                          </p:stCondLst>
                                        </p:cTn>
                                        <p:tgtEl>
                                          <p:spTgt spid="342018"/>
                                        </p:tgtEl>
                                        <p:attrNameLst>
                                          <p:attrName>style.visibility</p:attrName>
                                        </p:attrNameLst>
                                      </p:cBhvr>
                                      <p:to>
                                        <p:strVal val="visible"/>
                                      </p:to>
                                    </p:set>
                                    <p:animEffect transition="in" filter="fade">
                                      <p:cBhvr>
                                        <p:cTn id="7" dur="768" decel="100000"/>
                                        <p:tgtEl>
                                          <p:spTgt spid="342018"/>
                                        </p:tgtEl>
                                      </p:cBhvr>
                                    </p:animEffect>
                                    <p:animScale>
                                      <p:cBhvr>
                                        <p:cTn id="8" dur="768" decel="100000"/>
                                        <p:tgtEl>
                                          <p:spTgt spid="342018"/>
                                        </p:tgtEl>
                                      </p:cBhvr>
                                      <p:from x="10000" y="10000"/>
                                      <p:to x="200000" y="450000"/>
                                    </p:animScale>
                                    <p:animScale>
                                      <p:cBhvr>
                                        <p:cTn id="9" dur="1230" accel="100000" fill="hold">
                                          <p:stCondLst>
                                            <p:cond delay="768"/>
                                          </p:stCondLst>
                                        </p:cTn>
                                        <p:tgtEl>
                                          <p:spTgt spid="342018"/>
                                        </p:tgtEl>
                                      </p:cBhvr>
                                      <p:from x="200000" y="450000"/>
                                      <p:to x="100000" y="100000"/>
                                    </p:animScale>
                                    <p:set>
                                      <p:cBhvr>
                                        <p:cTn id="10" dur="768" fill="hold"/>
                                        <p:tgtEl>
                                          <p:spTgt spid="342018"/>
                                        </p:tgtEl>
                                        <p:attrNameLst>
                                          <p:attrName>ppt_x</p:attrName>
                                        </p:attrNameLst>
                                      </p:cBhvr>
                                      <p:to>
                                        <p:strVal val="(0.5)"/>
                                      </p:to>
                                    </p:set>
                                    <p:anim from="(0.5)" to="(#ppt_x)" calcmode="lin" valueType="num">
                                      <p:cBhvr>
                                        <p:cTn id="11" dur="1230" accel="100000" fill="hold">
                                          <p:stCondLst>
                                            <p:cond delay="768"/>
                                          </p:stCondLst>
                                        </p:cTn>
                                        <p:tgtEl>
                                          <p:spTgt spid="342018"/>
                                        </p:tgtEl>
                                        <p:attrNameLst>
                                          <p:attrName>ppt_x</p:attrName>
                                        </p:attrNameLst>
                                      </p:cBhvr>
                                    </p:anim>
                                    <p:set>
                                      <p:cBhvr>
                                        <p:cTn id="12" dur="768" fill="hold"/>
                                        <p:tgtEl>
                                          <p:spTgt spid="342018"/>
                                        </p:tgtEl>
                                        <p:attrNameLst>
                                          <p:attrName>ppt_y</p:attrName>
                                        </p:attrNameLst>
                                      </p:cBhvr>
                                      <p:to>
                                        <p:strVal val="(#ppt_y+0.4)"/>
                                      </p:to>
                                    </p:set>
                                    <p:anim from="(#ppt_y+0.4)" to="(#ppt_y)" calcmode="lin" valueType="num">
                                      <p:cBhvr>
                                        <p:cTn id="13" dur="1230" accel="100000" fill="hold">
                                          <p:stCondLst>
                                            <p:cond delay="768"/>
                                          </p:stCondLst>
                                        </p:cTn>
                                        <p:tgtEl>
                                          <p:spTgt spid="342018"/>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342019">
                                            <p:txEl>
                                              <p:pRg st="0" end="0"/>
                                            </p:txEl>
                                          </p:spTgt>
                                        </p:tgtEl>
                                        <p:attrNameLst>
                                          <p:attrName>style.visibility</p:attrName>
                                        </p:attrNameLst>
                                      </p:cBhvr>
                                      <p:to>
                                        <p:strVal val="visible"/>
                                      </p:to>
                                    </p:set>
                                    <p:anim calcmode="lin" valueType="num">
                                      <p:cBhvr>
                                        <p:cTn id="18" dur="1000" fill="hold"/>
                                        <p:tgtEl>
                                          <p:spTgt spid="342019">
                                            <p:txEl>
                                              <p:pRg st="0" end="0"/>
                                            </p:txEl>
                                          </p:spTgt>
                                        </p:tgtEl>
                                        <p:attrNameLst>
                                          <p:attrName>ppt_w</p:attrName>
                                        </p:attrNameLst>
                                      </p:cBhvr>
                                      <p:tavLst>
                                        <p:tav tm="0">
                                          <p:val>
                                            <p:fltVal val="0"/>
                                          </p:val>
                                        </p:tav>
                                        <p:tav tm="100000">
                                          <p:val>
                                            <p:strVal val="#ppt_w"/>
                                          </p:val>
                                        </p:tav>
                                      </p:tavLst>
                                    </p:anim>
                                    <p:anim calcmode="lin" valueType="num">
                                      <p:cBhvr>
                                        <p:cTn id="19" dur="1000" fill="hold"/>
                                        <p:tgtEl>
                                          <p:spTgt spid="342019">
                                            <p:txEl>
                                              <p:pRg st="0" end="0"/>
                                            </p:txEl>
                                          </p:spTgt>
                                        </p:tgtEl>
                                        <p:attrNameLst>
                                          <p:attrName>ppt_h</p:attrName>
                                        </p:attrNameLst>
                                      </p:cBhvr>
                                      <p:tavLst>
                                        <p:tav tm="0">
                                          <p:val>
                                            <p:fltVal val="0"/>
                                          </p:val>
                                        </p:tav>
                                        <p:tav tm="100000">
                                          <p:val>
                                            <p:strVal val="#ppt_h"/>
                                          </p:val>
                                        </p:tav>
                                      </p:tavLst>
                                    </p:anim>
                                    <p:animEffect transition="in" filter="fade">
                                      <p:cBhvr>
                                        <p:cTn id="20" dur="1000"/>
                                        <p:tgtEl>
                                          <p:spTgt spid="34201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342019">
                                            <p:txEl>
                                              <p:pRg st="1" end="1"/>
                                            </p:txEl>
                                          </p:spTgt>
                                        </p:tgtEl>
                                        <p:attrNameLst>
                                          <p:attrName>style.visibility</p:attrName>
                                        </p:attrNameLst>
                                      </p:cBhvr>
                                      <p:to>
                                        <p:strVal val="visible"/>
                                      </p:to>
                                    </p:set>
                                    <p:anim calcmode="lin" valueType="num">
                                      <p:cBhvr>
                                        <p:cTn id="25" dur="1000" fill="hold"/>
                                        <p:tgtEl>
                                          <p:spTgt spid="342019">
                                            <p:txEl>
                                              <p:pRg st="1" end="1"/>
                                            </p:txEl>
                                          </p:spTgt>
                                        </p:tgtEl>
                                        <p:attrNameLst>
                                          <p:attrName>ppt_w</p:attrName>
                                        </p:attrNameLst>
                                      </p:cBhvr>
                                      <p:tavLst>
                                        <p:tav tm="0">
                                          <p:val>
                                            <p:fltVal val="0"/>
                                          </p:val>
                                        </p:tav>
                                        <p:tav tm="100000">
                                          <p:val>
                                            <p:strVal val="#ppt_w"/>
                                          </p:val>
                                        </p:tav>
                                      </p:tavLst>
                                    </p:anim>
                                    <p:anim calcmode="lin" valueType="num">
                                      <p:cBhvr>
                                        <p:cTn id="26" dur="1000" fill="hold"/>
                                        <p:tgtEl>
                                          <p:spTgt spid="342019">
                                            <p:txEl>
                                              <p:pRg st="1" end="1"/>
                                            </p:txEl>
                                          </p:spTgt>
                                        </p:tgtEl>
                                        <p:attrNameLst>
                                          <p:attrName>ppt_h</p:attrName>
                                        </p:attrNameLst>
                                      </p:cBhvr>
                                      <p:tavLst>
                                        <p:tav tm="0">
                                          <p:val>
                                            <p:fltVal val="0"/>
                                          </p:val>
                                        </p:tav>
                                        <p:tav tm="100000">
                                          <p:val>
                                            <p:strVal val="#ppt_h"/>
                                          </p:val>
                                        </p:tav>
                                      </p:tavLst>
                                    </p:anim>
                                    <p:animEffect transition="in" filter="fade">
                                      <p:cBhvr>
                                        <p:cTn id="27" dur="1000"/>
                                        <p:tgtEl>
                                          <p:spTgt spid="34201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342019">
                                            <p:txEl>
                                              <p:pRg st="2" end="2"/>
                                            </p:txEl>
                                          </p:spTgt>
                                        </p:tgtEl>
                                        <p:attrNameLst>
                                          <p:attrName>style.visibility</p:attrName>
                                        </p:attrNameLst>
                                      </p:cBhvr>
                                      <p:to>
                                        <p:strVal val="visible"/>
                                      </p:to>
                                    </p:set>
                                    <p:anim calcmode="lin" valueType="num">
                                      <p:cBhvr>
                                        <p:cTn id="32" dur="1000" fill="hold"/>
                                        <p:tgtEl>
                                          <p:spTgt spid="342019">
                                            <p:txEl>
                                              <p:pRg st="2" end="2"/>
                                            </p:txEl>
                                          </p:spTgt>
                                        </p:tgtEl>
                                        <p:attrNameLst>
                                          <p:attrName>ppt_w</p:attrName>
                                        </p:attrNameLst>
                                      </p:cBhvr>
                                      <p:tavLst>
                                        <p:tav tm="0">
                                          <p:val>
                                            <p:fltVal val="0"/>
                                          </p:val>
                                        </p:tav>
                                        <p:tav tm="100000">
                                          <p:val>
                                            <p:strVal val="#ppt_w"/>
                                          </p:val>
                                        </p:tav>
                                      </p:tavLst>
                                    </p:anim>
                                    <p:anim calcmode="lin" valueType="num">
                                      <p:cBhvr>
                                        <p:cTn id="33" dur="1000" fill="hold"/>
                                        <p:tgtEl>
                                          <p:spTgt spid="342019">
                                            <p:txEl>
                                              <p:pRg st="2" end="2"/>
                                            </p:txEl>
                                          </p:spTgt>
                                        </p:tgtEl>
                                        <p:attrNameLst>
                                          <p:attrName>ppt_h</p:attrName>
                                        </p:attrNameLst>
                                      </p:cBhvr>
                                      <p:tavLst>
                                        <p:tav tm="0">
                                          <p:val>
                                            <p:fltVal val="0"/>
                                          </p:val>
                                        </p:tav>
                                        <p:tav tm="100000">
                                          <p:val>
                                            <p:strVal val="#ppt_h"/>
                                          </p:val>
                                        </p:tav>
                                      </p:tavLst>
                                    </p:anim>
                                    <p:animEffect transition="in" filter="fade">
                                      <p:cBhvr>
                                        <p:cTn id="34" dur="1000"/>
                                        <p:tgtEl>
                                          <p:spTgt spid="342019">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342019">
                                            <p:txEl>
                                              <p:pRg st="3" end="3"/>
                                            </p:txEl>
                                          </p:spTgt>
                                        </p:tgtEl>
                                        <p:attrNameLst>
                                          <p:attrName>style.visibility</p:attrName>
                                        </p:attrNameLst>
                                      </p:cBhvr>
                                      <p:to>
                                        <p:strVal val="visible"/>
                                      </p:to>
                                    </p:set>
                                    <p:anim calcmode="lin" valueType="num">
                                      <p:cBhvr>
                                        <p:cTn id="39" dur="1000" fill="hold"/>
                                        <p:tgtEl>
                                          <p:spTgt spid="342019">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342019">
                                            <p:txEl>
                                              <p:pRg st="3" end="3"/>
                                            </p:txEl>
                                          </p:spTgt>
                                        </p:tgtEl>
                                        <p:attrNameLst>
                                          <p:attrName>ppt_h</p:attrName>
                                        </p:attrNameLst>
                                      </p:cBhvr>
                                      <p:tavLst>
                                        <p:tav tm="0">
                                          <p:val>
                                            <p:fltVal val="0"/>
                                          </p:val>
                                        </p:tav>
                                        <p:tav tm="100000">
                                          <p:val>
                                            <p:strVal val="#ppt_h"/>
                                          </p:val>
                                        </p:tav>
                                      </p:tavLst>
                                    </p:anim>
                                    <p:animEffect transition="in" filter="fade">
                                      <p:cBhvr>
                                        <p:cTn id="41" dur="1000"/>
                                        <p:tgtEl>
                                          <p:spTgt spid="342019">
                                            <p:txEl>
                                              <p:pRg st="3" end="3"/>
                                            </p:txEl>
                                          </p:spTgt>
                                        </p:tgtEl>
                                      </p:cBhvr>
                                    </p:animEffect>
                                  </p:childTnLst>
                                </p:cTn>
                              </p:par>
                            </p:childTnLst>
                          </p:cTn>
                        </p:par>
                        <p:par>
                          <p:cTn id="42" fill="hold">
                            <p:stCondLst>
                              <p:cond delay="1000"/>
                            </p:stCondLst>
                            <p:childTnLst>
                              <p:par>
                                <p:cTn id="43" presetID="53" presetClass="entr" presetSubtype="0" fill="hold" grpId="0" nodeType="afterEffect">
                                  <p:stCondLst>
                                    <p:cond delay="0"/>
                                  </p:stCondLst>
                                  <p:childTnLst>
                                    <p:set>
                                      <p:cBhvr>
                                        <p:cTn id="44" dur="1" fill="hold">
                                          <p:stCondLst>
                                            <p:cond delay="0"/>
                                          </p:stCondLst>
                                        </p:cTn>
                                        <p:tgtEl>
                                          <p:spTgt spid="342019">
                                            <p:txEl>
                                              <p:pRg st="4" end="4"/>
                                            </p:txEl>
                                          </p:spTgt>
                                        </p:tgtEl>
                                        <p:attrNameLst>
                                          <p:attrName>style.visibility</p:attrName>
                                        </p:attrNameLst>
                                      </p:cBhvr>
                                      <p:to>
                                        <p:strVal val="visible"/>
                                      </p:to>
                                    </p:set>
                                    <p:anim calcmode="lin" valueType="num">
                                      <p:cBhvr>
                                        <p:cTn id="45" dur="1000" fill="hold"/>
                                        <p:tgtEl>
                                          <p:spTgt spid="342019">
                                            <p:txEl>
                                              <p:pRg st="4" end="4"/>
                                            </p:txEl>
                                          </p:spTgt>
                                        </p:tgtEl>
                                        <p:attrNameLst>
                                          <p:attrName>ppt_w</p:attrName>
                                        </p:attrNameLst>
                                      </p:cBhvr>
                                      <p:tavLst>
                                        <p:tav tm="0">
                                          <p:val>
                                            <p:fltVal val="0"/>
                                          </p:val>
                                        </p:tav>
                                        <p:tav tm="100000">
                                          <p:val>
                                            <p:strVal val="#ppt_w"/>
                                          </p:val>
                                        </p:tav>
                                      </p:tavLst>
                                    </p:anim>
                                    <p:anim calcmode="lin" valueType="num">
                                      <p:cBhvr>
                                        <p:cTn id="46" dur="1000" fill="hold"/>
                                        <p:tgtEl>
                                          <p:spTgt spid="342019">
                                            <p:txEl>
                                              <p:pRg st="4" end="4"/>
                                            </p:txEl>
                                          </p:spTgt>
                                        </p:tgtEl>
                                        <p:attrNameLst>
                                          <p:attrName>ppt_h</p:attrName>
                                        </p:attrNameLst>
                                      </p:cBhvr>
                                      <p:tavLst>
                                        <p:tav tm="0">
                                          <p:val>
                                            <p:fltVal val="0"/>
                                          </p:val>
                                        </p:tav>
                                        <p:tav tm="100000">
                                          <p:val>
                                            <p:strVal val="#ppt_h"/>
                                          </p:val>
                                        </p:tav>
                                      </p:tavLst>
                                    </p:anim>
                                    <p:animEffect transition="in" filter="fade">
                                      <p:cBhvr>
                                        <p:cTn id="47" dur="1000"/>
                                        <p:tgtEl>
                                          <p:spTgt spid="342019">
                                            <p:txEl>
                                              <p:pRg st="4" end="4"/>
                                            </p:txEl>
                                          </p:spTgt>
                                        </p:tgtEl>
                                      </p:cBhvr>
                                    </p:animEffect>
                                  </p:childTnLst>
                                </p:cTn>
                              </p:par>
                            </p:childTnLst>
                          </p:cTn>
                        </p:par>
                        <p:par>
                          <p:cTn id="48" fill="hold" nodeType="afterGroup">
                            <p:stCondLst>
                              <p:cond delay="2000"/>
                            </p:stCondLst>
                            <p:childTnLst>
                              <p:par>
                                <p:cTn id="49" presetID="53" presetClass="entr" presetSubtype="0" fill="hold" grpId="0" nodeType="afterEffect">
                                  <p:stCondLst>
                                    <p:cond delay="0"/>
                                  </p:stCondLst>
                                  <p:childTnLst>
                                    <p:set>
                                      <p:cBhvr>
                                        <p:cTn id="50" dur="1" fill="hold">
                                          <p:stCondLst>
                                            <p:cond delay="0"/>
                                          </p:stCondLst>
                                        </p:cTn>
                                        <p:tgtEl>
                                          <p:spTgt spid="342019">
                                            <p:txEl>
                                              <p:pRg st="5" end="5"/>
                                            </p:txEl>
                                          </p:spTgt>
                                        </p:tgtEl>
                                        <p:attrNameLst>
                                          <p:attrName>style.visibility</p:attrName>
                                        </p:attrNameLst>
                                      </p:cBhvr>
                                      <p:to>
                                        <p:strVal val="visible"/>
                                      </p:to>
                                    </p:set>
                                    <p:anim calcmode="lin" valueType="num">
                                      <p:cBhvr>
                                        <p:cTn id="51" dur="1000" fill="hold"/>
                                        <p:tgtEl>
                                          <p:spTgt spid="342019">
                                            <p:txEl>
                                              <p:pRg st="5" end="5"/>
                                            </p:txEl>
                                          </p:spTgt>
                                        </p:tgtEl>
                                        <p:attrNameLst>
                                          <p:attrName>ppt_w</p:attrName>
                                        </p:attrNameLst>
                                      </p:cBhvr>
                                      <p:tavLst>
                                        <p:tav tm="0">
                                          <p:val>
                                            <p:fltVal val="0"/>
                                          </p:val>
                                        </p:tav>
                                        <p:tav tm="100000">
                                          <p:val>
                                            <p:strVal val="#ppt_w"/>
                                          </p:val>
                                        </p:tav>
                                      </p:tavLst>
                                    </p:anim>
                                    <p:anim calcmode="lin" valueType="num">
                                      <p:cBhvr>
                                        <p:cTn id="52" dur="1000" fill="hold"/>
                                        <p:tgtEl>
                                          <p:spTgt spid="342019">
                                            <p:txEl>
                                              <p:pRg st="5" end="5"/>
                                            </p:txEl>
                                          </p:spTgt>
                                        </p:tgtEl>
                                        <p:attrNameLst>
                                          <p:attrName>ppt_h</p:attrName>
                                        </p:attrNameLst>
                                      </p:cBhvr>
                                      <p:tavLst>
                                        <p:tav tm="0">
                                          <p:val>
                                            <p:fltVal val="0"/>
                                          </p:val>
                                        </p:tav>
                                        <p:tav tm="100000">
                                          <p:val>
                                            <p:strVal val="#ppt_h"/>
                                          </p:val>
                                        </p:tav>
                                      </p:tavLst>
                                    </p:anim>
                                    <p:animEffect transition="in" filter="fade">
                                      <p:cBhvr>
                                        <p:cTn id="53" dur="1000"/>
                                        <p:tgtEl>
                                          <p:spTgt spid="342019">
                                            <p:txEl>
                                              <p:pRg st="5" end="5"/>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0" fill="hold" grpId="0" nodeType="clickEffect">
                                  <p:stCondLst>
                                    <p:cond delay="0"/>
                                  </p:stCondLst>
                                  <p:childTnLst>
                                    <p:set>
                                      <p:cBhvr>
                                        <p:cTn id="57" dur="1" fill="hold">
                                          <p:stCondLst>
                                            <p:cond delay="0"/>
                                          </p:stCondLst>
                                        </p:cTn>
                                        <p:tgtEl>
                                          <p:spTgt spid="342019">
                                            <p:txEl>
                                              <p:pRg st="6" end="6"/>
                                            </p:txEl>
                                          </p:spTgt>
                                        </p:tgtEl>
                                        <p:attrNameLst>
                                          <p:attrName>style.visibility</p:attrName>
                                        </p:attrNameLst>
                                      </p:cBhvr>
                                      <p:to>
                                        <p:strVal val="visible"/>
                                      </p:to>
                                    </p:set>
                                    <p:anim calcmode="lin" valueType="num">
                                      <p:cBhvr>
                                        <p:cTn id="58" dur="1000" fill="hold"/>
                                        <p:tgtEl>
                                          <p:spTgt spid="342019">
                                            <p:txEl>
                                              <p:pRg st="6" end="6"/>
                                            </p:txEl>
                                          </p:spTgt>
                                        </p:tgtEl>
                                        <p:attrNameLst>
                                          <p:attrName>ppt_w</p:attrName>
                                        </p:attrNameLst>
                                      </p:cBhvr>
                                      <p:tavLst>
                                        <p:tav tm="0">
                                          <p:val>
                                            <p:fltVal val="0"/>
                                          </p:val>
                                        </p:tav>
                                        <p:tav tm="100000">
                                          <p:val>
                                            <p:strVal val="#ppt_w"/>
                                          </p:val>
                                        </p:tav>
                                      </p:tavLst>
                                    </p:anim>
                                    <p:anim calcmode="lin" valueType="num">
                                      <p:cBhvr>
                                        <p:cTn id="59" dur="1000" fill="hold"/>
                                        <p:tgtEl>
                                          <p:spTgt spid="342019">
                                            <p:txEl>
                                              <p:pRg st="6" end="6"/>
                                            </p:txEl>
                                          </p:spTgt>
                                        </p:tgtEl>
                                        <p:attrNameLst>
                                          <p:attrName>ppt_h</p:attrName>
                                        </p:attrNameLst>
                                      </p:cBhvr>
                                      <p:tavLst>
                                        <p:tav tm="0">
                                          <p:val>
                                            <p:fltVal val="0"/>
                                          </p:val>
                                        </p:tav>
                                        <p:tav tm="100000">
                                          <p:val>
                                            <p:strVal val="#ppt_h"/>
                                          </p:val>
                                        </p:tav>
                                      </p:tavLst>
                                    </p:anim>
                                    <p:animEffect transition="in" filter="fade">
                                      <p:cBhvr>
                                        <p:cTn id="60" dur="1000"/>
                                        <p:tgtEl>
                                          <p:spTgt spid="3420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19" grpId="0" build="p"/>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a:xfrm>
            <a:off x="457200" y="228600"/>
            <a:ext cx="8229600" cy="2057400"/>
          </a:xfrm>
        </p:spPr>
        <p:txBody>
          <a:bodyPr>
            <a:normAutofit fontScale="90000"/>
          </a:bodyPr>
          <a:lstStyle/>
          <a:p>
            <a:r>
              <a:rPr lang="en-US" dirty="0" smtClean="0">
                <a:gradFill>
                  <a:gsLst>
                    <a:gs pos="100000">
                      <a:schemeClr val="accent3">
                        <a:lumMod val="50000"/>
                      </a:schemeClr>
                    </a:gs>
                    <a:gs pos="0">
                      <a:srgbClr val="00B050">
                        <a:alpha val="92000"/>
                      </a:srgbClr>
                    </a:gs>
                    <a:gs pos="0">
                      <a:schemeClr val="accent1">
                        <a:tint val="44500"/>
                        <a:satMod val="160000"/>
                      </a:schemeClr>
                    </a:gs>
                    <a:gs pos="100000">
                      <a:schemeClr val="accent3">
                        <a:lumMod val="40000"/>
                        <a:lumOff val="60000"/>
                      </a:schemeClr>
                    </a:gs>
                    <a:gs pos="0">
                      <a:srgbClr val="00B050"/>
                    </a:gs>
                  </a:gsLst>
                  <a:lin ang="5400000" scaled="0"/>
                </a:gradFill>
                <a:latin typeface="Arial" panose="020B0604020202020204" pitchFamily="34" charset="0"/>
                <a:cs typeface="Arial" panose="020B0604020202020204" pitchFamily="34" charset="0"/>
              </a:rPr>
              <a:t>Grant Activity </a:t>
            </a:r>
            <a:br>
              <a:rPr lang="en-US" dirty="0" smtClean="0">
                <a:gradFill>
                  <a:gsLst>
                    <a:gs pos="100000">
                      <a:schemeClr val="accent3">
                        <a:lumMod val="50000"/>
                      </a:schemeClr>
                    </a:gs>
                    <a:gs pos="0">
                      <a:srgbClr val="00B050">
                        <a:alpha val="92000"/>
                      </a:srgbClr>
                    </a:gs>
                    <a:gs pos="0">
                      <a:schemeClr val="accent1">
                        <a:tint val="44500"/>
                        <a:satMod val="160000"/>
                      </a:schemeClr>
                    </a:gs>
                    <a:gs pos="100000">
                      <a:schemeClr val="accent3">
                        <a:lumMod val="40000"/>
                        <a:lumOff val="60000"/>
                      </a:schemeClr>
                    </a:gs>
                    <a:gs pos="0">
                      <a:srgbClr val="00B050"/>
                    </a:gs>
                  </a:gsLst>
                  <a:lin ang="5400000" scaled="0"/>
                </a:gradFill>
                <a:latin typeface="Arial" panose="020B0604020202020204" pitchFamily="34" charset="0"/>
                <a:cs typeface="Arial" panose="020B0604020202020204" pitchFamily="34" charset="0"/>
              </a:rPr>
            </a:br>
            <a:r>
              <a:rPr lang="en-US" dirty="0" smtClean="0">
                <a:gradFill>
                  <a:gsLst>
                    <a:gs pos="100000">
                      <a:schemeClr val="accent3">
                        <a:lumMod val="50000"/>
                      </a:schemeClr>
                    </a:gs>
                    <a:gs pos="0">
                      <a:srgbClr val="00B050">
                        <a:alpha val="92000"/>
                      </a:srgbClr>
                    </a:gs>
                    <a:gs pos="0">
                      <a:schemeClr val="accent1">
                        <a:tint val="44500"/>
                        <a:satMod val="160000"/>
                      </a:schemeClr>
                    </a:gs>
                    <a:gs pos="100000">
                      <a:schemeClr val="accent3">
                        <a:lumMod val="40000"/>
                        <a:lumOff val="60000"/>
                      </a:schemeClr>
                    </a:gs>
                    <a:gs pos="0">
                      <a:srgbClr val="00B050"/>
                    </a:gs>
                  </a:gsLst>
                  <a:lin ang="5400000" scaled="0"/>
                </a:gradFill>
                <a:latin typeface="Arial" panose="020B0604020202020204" pitchFamily="34" charset="0"/>
                <a:cs typeface="Arial" panose="020B0604020202020204" pitchFamily="34" charset="0"/>
              </a:rPr>
              <a:t>and </a:t>
            </a:r>
            <a:br>
              <a:rPr lang="en-US" dirty="0" smtClean="0">
                <a:gradFill>
                  <a:gsLst>
                    <a:gs pos="100000">
                      <a:schemeClr val="accent3">
                        <a:lumMod val="50000"/>
                      </a:schemeClr>
                    </a:gs>
                    <a:gs pos="0">
                      <a:srgbClr val="00B050">
                        <a:alpha val="92000"/>
                      </a:srgbClr>
                    </a:gs>
                    <a:gs pos="0">
                      <a:schemeClr val="accent1">
                        <a:tint val="44500"/>
                        <a:satMod val="160000"/>
                      </a:schemeClr>
                    </a:gs>
                    <a:gs pos="100000">
                      <a:schemeClr val="accent3">
                        <a:lumMod val="40000"/>
                        <a:lumOff val="60000"/>
                      </a:schemeClr>
                    </a:gs>
                    <a:gs pos="0">
                      <a:srgbClr val="00B050"/>
                    </a:gs>
                  </a:gsLst>
                  <a:lin ang="5400000" scaled="0"/>
                </a:gradFill>
                <a:latin typeface="Arial" panose="020B0604020202020204" pitchFamily="34" charset="0"/>
                <a:cs typeface="Arial" panose="020B0604020202020204" pitchFamily="34" charset="0"/>
              </a:rPr>
            </a:br>
            <a:r>
              <a:rPr lang="en-US" dirty="0" smtClean="0">
                <a:gradFill>
                  <a:gsLst>
                    <a:gs pos="100000">
                      <a:schemeClr val="accent3">
                        <a:lumMod val="50000"/>
                      </a:schemeClr>
                    </a:gs>
                    <a:gs pos="0">
                      <a:srgbClr val="00B050">
                        <a:alpha val="92000"/>
                      </a:srgbClr>
                    </a:gs>
                    <a:gs pos="0">
                      <a:schemeClr val="accent1">
                        <a:tint val="44500"/>
                        <a:satMod val="160000"/>
                      </a:schemeClr>
                    </a:gs>
                    <a:gs pos="100000">
                      <a:schemeClr val="accent3">
                        <a:lumMod val="40000"/>
                        <a:lumOff val="60000"/>
                      </a:schemeClr>
                    </a:gs>
                    <a:gs pos="0">
                      <a:srgbClr val="00B050"/>
                    </a:gs>
                  </a:gsLst>
                  <a:lin ang="5400000" scaled="0"/>
                </a:gradFill>
                <a:latin typeface="Arial" panose="020B0604020202020204" pitchFamily="34" charset="0"/>
                <a:cs typeface="Arial" panose="020B0604020202020204" pitchFamily="34" charset="0"/>
              </a:rPr>
              <a:t>Performance Management</a:t>
            </a:r>
            <a:endParaRPr lang="en-US" b="1" dirty="0">
              <a:solidFill>
                <a:schemeClr val="accent1"/>
              </a:solidFill>
              <a:latin typeface="+mn-lt"/>
            </a:endParaRPr>
          </a:p>
        </p:txBody>
      </p:sp>
      <p:sp>
        <p:nvSpPr>
          <p:cNvPr id="349187" name="Rectangle 3"/>
          <p:cNvSpPr>
            <a:spLocks noGrp="1" noChangeArrowheads="1"/>
          </p:cNvSpPr>
          <p:nvPr>
            <p:ph idx="1"/>
          </p:nvPr>
        </p:nvSpPr>
        <p:spPr>
          <a:xfrm>
            <a:off x="457200" y="2514600"/>
            <a:ext cx="8229600" cy="3616325"/>
          </a:xfrm>
        </p:spPr>
        <p:txBody>
          <a:bodyPr>
            <a:normAutofit/>
          </a:bodyPr>
          <a:lstStyle/>
          <a:p>
            <a:pPr marL="0" indent="0">
              <a:buNone/>
            </a:pPr>
            <a:r>
              <a:rPr lang="en-US" dirty="0" smtClean="0">
                <a:solidFill>
                  <a:schemeClr val="tx2">
                    <a:lumMod val="75000"/>
                  </a:schemeClr>
                </a:solidFill>
              </a:rPr>
              <a:t>All Awardees must follow the rules </a:t>
            </a:r>
            <a:r>
              <a:rPr lang="en-US" dirty="0">
                <a:solidFill>
                  <a:schemeClr val="tx2">
                    <a:lumMod val="75000"/>
                  </a:schemeClr>
                </a:solidFill>
              </a:rPr>
              <a:t>and guidelines for grant performance and reporting.</a:t>
            </a:r>
          </a:p>
          <a:p>
            <a:pPr marL="0" indent="0">
              <a:buNone/>
            </a:pPr>
            <a:r>
              <a:rPr lang="en-US" dirty="0">
                <a:solidFill>
                  <a:schemeClr val="tx2">
                    <a:lumMod val="75000"/>
                  </a:schemeClr>
                </a:solidFill>
              </a:rPr>
              <a:t>Anytime you have a question about this, </a:t>
            </a:r>
            <a:r>
              <a:rPr lang="en-US" dirty="0" smtClean="0">
                <a:solidFill>
                  <a:schemeClr val="tx2">
                    <a:lumMod val="75000"/>
                  </a:schemeClr>
                </a:solidFill>
              </a:rPr>
              <a:t>please contact:</a:t>
            </a:r>
          </a:p>
          <a:p>
            <a:pPr marL="0" indent="0">
              <a:buNone/>
            </a:pPr>
            <a:endParaRPr lang="en-US" sz="2400" dirty="0" smtClean="0">
              <a:solidFill>
                <a:schemeClr val="tx2">
                  <a:lumMod val="75000"/>
                </a:schemeClr>
              </a:solidFill>
            </a:endParaRPr>
          </a:p>
          <a:p>
            <a:pPr lvl="1"/>
            <a:r>
              <a:rPr lang="en-US" sz="2400" dirty="0" smtClean="0">
                <a:solidFill>
                  <a:schemeClr val="tx2">
                    <a:lumMod val="75000"/>
                  </a:schemeClr>
                </a:solidFill>
              </a:rPr>
              <a:t>Betsy Ross at GHSP for programming, performance, changes in scope of work.</a:t>
            </a:r>
          </a:p>
        </p:txBody>
      </p:sp>
    </p:spTree>
    <p:extLst>
      <p:ext uri="{BB962C8B-B14F-4D97-AF65-F5344CB8AC3E}">
        <p14:creationId xmlns:p14="http://schemas.microsoft.com/office/powerpoint/2010/main" val="26615636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49187">
                                            <p:txEl>
                                              <p:pRg st="0" end="0"/>
                                            </p:txEl>
                                          </p:spTgt>
                                        </p:tgtEl>
                                        <p:attrNameLst>
                                          <p:attrName>style.visibility</p:attrName>
                                        </p:attrNameLst>
                                      </p:cBhvr>
                                      <p:to>
                                        <p:strVal val="visible"/>
                                      </p:to>
                                    </p:set>
                                    <p:animEffect transition="in" filter="fade">
                                      <p:cBhvr>
                                        <p:cTn id="7" dur="1000"/>
                                        <p:tgtEl>
                                          <p:spTgt spid="349187">
                                            <p:txEl>
                                              <p:pRg st="0" end="0"/>
                                            </p:txEl>
                                          </p:spTgt>
                                        </p:tgtEl>
                                      </p:cBhvr>
                                    </p:animEffect>
                                    <p:anim calcmode="lin" valueType="num">
                                      <p:cBhvr>
                                        <p:cTn id="8" dur="1000" fill="hold"/>
                                        <p:tgtEl>
                                          <p:spTgt spid="34918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49187">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49187">
                                            <p:txEl>
                                              <p:pRg st="1" end="1"/>
                                            </p:txEl>
                                          </p:spTgt>
                                        </p:tgtEl>
                                        <p:attrNameLst>
                                          <p:attrName>style.visibility</p:attrName>
                                        </p:attrNameLst>
                                      </p:cBhvr>
                                      <p:to>
                                        <p:strVal val="visible"/>
                                      </p:to>
                                    </p:set>
                                    <p:animEffect transition="in" filter="fade">
                                      <p:cBhvr>
                                        <p:cTn id="13" dur="1000"/>
                                        <p:tgtEl>
                                          <p:spTgt spid="349187">
                                            <p:txEl>
                                              <p:pRg st="1" end="1"/>
                                            </p:txEl>
                                          </p:spTgt>
                                        </p:tgtEl>
                                      </p:cBhvr>
                                    </p:animEffect>
                                    <p:anim calcmode="lin" valueType="num">
                                      <p:cBhvr>
                                        <p:cTn id="14" dur="1000" fill="hold"/>
                                        <p:tgtEl>
                                          <p:spTgt spid="349187">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49187">
                                            <p:txEl>
                                              <p:pRg st="1" end="1"/>
                                            </p:txEl>
                                          </p:spTgt>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349187">
                                            <p:txEl>
                                              <p:pRg st="3" end="3"/>
                                            </p:txEl>
                                          </p:spTgt>
                                        </p:tgtEl>
                                        <p:attrNameLst>
                                          <p:attrName>style.visibility</p:attrName>
                                        </p:attrNameLst>
                                      </p:cBhvr>
                                      <p:to>
                                        <p:strVal val="visible"/>
                                      </p:to>
                                    </p:set>
                                    <p:animEffect transition="in" filter="fade">
                                      <p:cBhvr>
                                        <p:cTn id="18" dur="1000"/>
                                        <p:tgtEl>
                                          <p:spTgt spid="349187">
                                            <p:txEl>
                                              <p:pRg st="3" end="3"/>
                                            </p:txEl>
                                          </p:spTgt>
                                        </p:tgtEl>
                                      </p:cBhvr>
                                    </p:animEffect>
                                    <p:anim calcmode="lin" valueType="num">
                                      <p:cBhvr>
                                        <p:cTn id="19" dur="1000" fill="hold"/>
                                        <p:tgtEl>
                                          <p:spTgt spid="349187">
                                            <p:txEl>
                                              <p:pRg st="3" end="3"/>
                                            </p:txEl>
                                          </p:spTgt>
                                        </p:tgtEl>
                                        <p:attrNameLst>
                                          <p:attrName>ppt_x</p:attrName>
                                        </p:attrNameLst>
                                      </p:cBhvr>
                                      <p:tavLst>
                                        <p:tav tm="0">
                                          <p:val>
                                            <p:strVal val="#ppt_x"/>
                                          </p:val>
                                        </p:tav>
                                        <p:tav tm="100000">
                                          <p:val>
                                            <p:strVal val="#ppt_x"/>
                                          </p:val>
                                        </p:tav>
                                      </p:tavLst>
                                    </p:anim>
                                    <p:anim calcmode="lin" valueType="num">
                                      <p:cBhvr>
                                        <p:cTn id="20" dur="1000" fill="hold"/>
                                        <p:tgtEl>
                                          <p:spTgt spid="34918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87"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gradFill>
                  <a:gsLst>
                    <a:gs pos="100000">
                      <a:schemeClr val="accent3">
                        <a:lumMod val="50000"/>
                      </a:schemeClr>
                    </a:gs>
                    <a:gs pos="0">
                      <a:srgbClr val="00B050">
                        <a:alpha val="92000"/>
                      </a:srgbClr>
                    </a:gs>
                    <a:gs pos="0">
                      <a:schemeClr val="accent1">
                        <a:tint val="44500"/>
                        <a:satMod val="160000"/>
                      </a:schemeClr>
                    </a:gs>
                    <a:gs pos="100000">
                      <a:schemeClr val="accent3">
                        <a:lumMod val="40000"/>
                        <a:lumOff val="60000"/>
                      </a:schemeClr>
                    </a:gs>
                    <a:gs pos="0">
                      <a:srgbClr val="00B050"/>
                    </a:gs>
                  </a:gsLst>
                  <a:lin ang="5400000" scaled="0"/>
                </a:gradFill>
                <a:latin typeface="Arial" panose="020B0604020202020204" pitchFamily="34" charset="0"/>
                <a:cs typeface="Arial" panose="020B0604020202020204" pitchFamily="34" charset="0"/>
              </a:rPr>
              <a:t>Grant Reporting</a:t>
            </a:r>
            <a:endParaRPr lang="en-US" dirty="0">
              <a:solidFill>
                <a:schemeClr val="accent1"/>
              </a:solidFill>
              <a:latin typeface="+mn-lt"/>
            </a:endParaRPr>
          </a:p>
        </p:txBody>
      </p:sp>
      <p:sp>
        <p:nvSpPr>
          <p:cNvPr id="3" name="Content Placeholder 2"/>
          <p:cNvSpPr>
            <a:spLocks noGrp="1"/>
          </p:cNvSpPr>
          <p:nvPr>
            <p:ph idx="1"/>
          </p:nvPr>
        </p:nvSpPr>
        <p:spPr>
          <a:xfrm>
            <a:off x="609600" y="2057400"/>
            <a:ext cx="7905750" cy="4119563"/>
          </a:xfrm>
        </p:spPr>
        <p:txBody>
          <a:bodyPr>
            <a:normAutofit/>
          </a:bodyPr>
          <a:lstStyle/>
          <a:p>
            <a:pPr marL="0" indent="0">
              <a:buNone/>
            </a:pPr>
            <a:r>
              <a:rPr lang="en-US" sz="2400" dirty="0" smtClean="0">
                <a:solidFill>
                  <a:schemeClr val="tx2">
                    <a:lumMod val="75000"/>
                  </a:schemeClr>
                </a:solidFill>
                <a:latin typeface="Arial" panose="020B0604020202020204" pitchFamily="34" charset="0"/>
                <a:cs typeface="Arial" panose="020B0604020202020204" pitchFamily="34" charset="0"/>
              </a:rPr>
              <a:t>GHSP will hold a separate webinar for the grant </a:t>
            </a:r>
            <a:r>
              <a:rPr lang="en-US" sz="2400" u="sng" dirty="0" smtClean="0">
                <a:solidFill>
                  <a:schemeClr val="tx2">
                    <a:lumMod val="75000"/>
                  </a:schemeClr>
                </a:solidFill>
                <a:latin typeface="Arial" panose="020B0604020202020204" pitchFamily="34" charset="0"/>
                <a:cs typeface="Arial" panose="020B0604020202020204" pitchFamily="34" charset="0"/>
              </a:rPr>
              <a:t>FINANCE REPORTING </a:t>
            </a:r>
            <a:r>
              <a:rPr lang="en-US" sz="2400" dirty="0" smtClean="0">
                <a:solidFill>
                  <a:schemeClr val="tx2">
                    <a:lumMod val="75000"/>
                  </a:schemeClr>
                </a:solidFill>
                <a:latin typeface="Arial" panose="020B0604020202020204" pitchFamily="34" charset="0"/>
                <a:cs typeface="Arial" panose="020B0604020202020204" pitchFamily="34" charset="0"/>
              </a:rPr>
              <a:t>component portion of your grants around September of 2015.  </a:t>
            </a:r>
            <a:endParaRPr lang="en-US" sz="2400" dirty="0">
              <a:solidFill>
                <a:schemeClr val="tx2">
                  <a:lumMod val="75000"/>
                </a:schemeClr>
              </a:solidFill>
              <a:latin typeface="Arial" panose="020B0604020202020204" pitchFamily="34" charset="0"/>
              <a:cs typeface="Arial" panose="020B0604020202020204" pitchFamily="34" charset="0"/>
            </a:endParaRPr>
          </a:p>
          <a:p>
            <a:pPr marL="0" indent="0">
              <a:buNone/>
            </a:pPr>
            <a:r>
              <a:rPr lang="en-US" sz="2400" dirty="0" smtClean="0">
                <a:solidFill>
                  <a:schemeClr val="tx2">
                    <a:lumMod val="75000"/>
                  </a:schemeClr>
                </a:solidFill>
                <a:latin typeface="Arial" panose="020B0604020202020204" pitchFamily="34" charset="0"/>
                <a:cs typeface="Arial" panose="020B0604020202020204" pitchFamily="34" charset="0"/>
              </a:rPr>
              <a:t>Anyone that needs further assistance or would like to participate  is encouraged to attend. </a:t>
            </a:r>
          </a:p>
          <a:p>
            <a:pPr marL="0" indent="0">
              <a:buNone/>
            </a:pPr>
            <a:endParaRPr lang="en-US" sz="2400" dirty="0">
              <a:solidFill>
                <a:schemeClr val="tx2">
                  <a:lumMod val="75000"/>
                </a:schemeClr>
              </a:solidFill>
              <a:latin typeface="Arial" panose="020B0604020202020204" pitchFamily="34" charset="0"/>
              <a:cs typeface="Arial" panose="020B0604020202020204" pitchFamily="34" charset="0"/>
            </a:endParaRPr>
          </a:p>
          <a:p>
            <a:pPr marL="0" indent="0">
              <a:buNone/>
            </a:pPr>
            <a:r>
              <a:rPr lang="en-US" sz="2400" dirty="0" smtClean="0">
                <a:solidFill>
                  <a:schemeClr val="tx2">
                    <a:lumMod val="75000"/>
                  </a:schemeClr>
                </a:solidFill>
                <a:latin typeface="Arial" panose="020B0604020202020204" pitchFamily="34" charset="0"/>
                <a:cs typeface="Arial" panose="020B0604020202020204" pitchFamily="34" charset="0"/>
              </a:rPr>
              <a:t>You will also be receiving your reporting forms electronically around that time as well.</a:t>
            </a:r>
            <a:endParaRPr lang="en-US" sz="240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1772625"/>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a:xfrm>
            <a:off x="381000" y="685800"/>
            <a:ext cx="8229600" cy="1143000"/>
          </a:xfrm>
        </p:spPr>
        <p:txBody>
          <a:bodyPr>
            <a:normAutofit/>
          </a:bodyPr>
          <a:lstStyle/>
          <a:p>
            <a:r>
              <a:rPr lang="en-US" sz="3600" dirty="0" smtClean="0">
                <a:gradFill>
                  <a:gsLst>
                    <a:gs pos="100000">
                      <a:schemeClr val="accent3">
                        <a:lumMod val="50000"/>
                      </a:schemeClr>
                    </a:gs>
                    <a:gs pos="0">
                      <a:srgbClr val="00B050">
                        <a:alpha val="92000"/>
                      </a:srgbClr>
                    </a:gs>
                    <a:gs pos="0">
                      <a:schemeClr val="accent1">
                        <a:tint val="44500"/>
                        <a:satMod val="160000"/>
                      </a:schemeClr>
                    </a:gs>
                    <a:gs pos="100000">
                      <a:schemeClr val="accent3">
                        <a:lumMod val="40000"/>
                        <a:lumOff val="60000"/>
                      </a:schemeClr>
                    </a:gs>
                    <a:gs pos="0">
                      <a:srgbClr val="00B050"/>
                    </a:gs>
                  </a:gsLst>
                  <a:lin ang="5400000" scaled="0"/>
                </a:gradFill>
                <a:latin typeface="Arial" panose="020B0604020202020204" pitchFamily="34" charset="0"/>
                <a:cs typeface="Arial" panose="020B0604020202020204" pitchFamily="34" charset="0"/>
              </a:rPr>
              <a:t>Help Is Always Available</a:t>
            </a:r>
            <a:endParaRPr lang="en-US" sz="3600" b="1" dirty="0">
              <a:solidFill>
                <a:schemeClr val="accent1"/>
              </a:solidFill>
              <a:latin typeface="+mn-lt"/>
            </a:endParaRPr>
          </a:p>
        </p:txBody>
      </p:sp>
      <p:sp>
        <p:nvSpPr>
          <p:cNvPr id="350211" name="Rectangle 3"/>
          <p:cNvSpPr>
            <a:spLocks noGrp="1" noChangeArrowheads="1"/>
          </p:cNvSpPr>
          <p:nvPr>
            <p:ph idx="1"/>
          </p:nvPr>
        </p:nvSpPr>
        <p:spPr>
          <a:xfrm>
            <a:off x="1143000" y="2438400"/>
            <a:ext cx="7391400" cy="3048000"/>
          </a:xfrm>
        </p:spPr>
        <p:txBody>
          <a:bodyPr>
            <a:normAutofit fontScale="77500" lnSpcReduction="20000"/>
          </a:bodyPr>
          <a:lstStyle/>
          <a:p>
            <a:pPr>
              <a:lnSpc>
                <a:spcPct val="90000"/>
              </a:lnSpc>
              <a:buFont typeface="Wingdings" pitchFamily="2" charset="2"/>
              <a:buNone/>
            </a:pPr>
            <a:r>
              <a:rPr lang="en-US" sz="2600" dirty="0" smtClean="0"/>
              <a:t>Grant Questions: 		</a:t>
            </a:r>
            <a:r>
              <a:rPr lang="en-US" sz="2600" dirty="0" smtClean="0">
                <a:solidFill>
                  <a:schemeClr val="tx2">
                    <a:lumMod val="75000"/>
                  </a:schemeClr>
                </a:solidFill>
              </a:rPr>
              <a:t>Betsy Ross</a:t>
            </a:r>
            <a:r>
              <a:rPr lang="en-US" sz="2600" dirty="0">
                <a:solidFill>
                  <a:schemeClr val="tx2">
                    <a:lumMod val="75000"/>
                  </a:schemeClr>
                </a:solidFill>
              </a:rPr>
              <a:t> </a:t>
            </a:r>
            <a:r>
              <a:rPr lang="en-US" sz="2600" dirty="0" smtClean="0">
                <a:solidFill>
                  <a:schemeClr val="tx2">
                    <a:lumMod val="75000"/>
                  </a:schemeClr>
                </a:solidFill>
              </a:rPr>
              <a:t> </a:t>
            </a:r>
            <a:r>
              <a:rPr lang="en-US" sz="2600" dirty="0" smtClean="0">
                <a:solidFill>
                  <a:schemeClr val="tx2">
                    <a:lumMod val="75000"/>
                  </a:schemeClr>
                </a:solidFill>
              </a:rPr>
              <a:t>802-241-5511</a:t>
            </a:r>
            <a:endParaRPr lang="en-US" sz="2600" dirty="0">
              <a:solidFill>
                <a:schemeClr val="tx2">
                  <a:lumMod val="75000"/>
                </a:schemeClr>
              </a:solidFill>
            </a:endParaRPr>
          </a:p>
          <a:p>
            <a:pPr>
              <a:lnSpc>
                <a:spcPct val="90000"/>
              </a:lnSpc>
              <a:buFont typeface="Wingdings" pitchFamily="2" charset="2"/>
              <a:buNone/>
            </a:pPr>
            <a:r>
              <a:rPr lang="en-US" sz="2600" dirty="0" smtClean="0">
                <a:solidFill>
                  <a:schemeClr val="tx2">
                    <a:lumMod val="75000"/>
                  </a:schemeClr>
                </a:solidFill>
              </a:rPr>
              <a:t>GHSP Questions: 		Bruce </a:t>
            </a:r>
            <a:r>
              <a:rPr lang="en-US" sz="2600" dirty="0" err="1" smtClean="0">
                <a:solidFill>
                  <a:schemeClr val="tx2">
                    <a:lumMod val="75000"/>
                  </a:schemeClr>
                </a:solidFill>
              </a:rPr>
              <a:t>Nyquist</a:t>
            </a:r>
            <a:r>
              <a:rPr lang="en-US" sz="2600" dirty="0">
                <a:solidFill>
                  <a:schemeClr val="tx2">
                    <a:lumMod val="75000"/>
                  </a:schemeClr>
                </a:solidFill>
              </a:rPr>
              <a:t> </a:t>
            </a:r>
            <a:r>
              <a:rPr lang="en-US" sz="2600" dirty="0" smtClean="0">
                <a:solidFill>
                  <a:schemeClr val="tx2">
                    <a:lumMod val="75000"/>
                  </a:schemeClr>
                </a:solidFill>
              </a:rPr>
              <a:t>802-828-2696</a:t>
            </a:r>
            <a:endParaRPr lang="en-US" sz="2600" dirty="0">
              <a:solidFill>
                <a:schemeClr val="tx2">
                  <a:lumMod val="75000"/>
                </a:schemeClr>
              </a:solidFill>
            </a:endParaRPr>
          </a:p>
          <a:p>
            <a:pPr>
              <a:lnSpc>
                <a:spcPct val="90000"/>
              </a:lnSpc>
              <a:buFont typeface="Wingdings" pitchFamily="2" charset="2"/>
              <a:buNone/>
            </a:pPr>
            <a:r>
              <a:rPr lang="en-US" sz="2600" dirty="0" smtClean="0">
                <a:solidFill>
                  <a:schemeClr val="tx2">
                    <a:lumMod val="75000"/>
                  </a:schemeClr>
                </a:solidFill>
              </a:rPr>
              <a:t>Data Questions: 		Mandy White</a:t>
            </a:r>
            <a:r>
              <a:rPr lang="en-US" sz="2600" dirty="0">
                <a:solidFill>
                  <a:schemeClr val="tx2">
                    <a:lumMod val="75000"/>
                  </a:schemeClr>
                </a:solidFill>
              </a:rPr>
              <a:t> </a:t>
            </a:r>
            <a:r>
              <a:rPr lang="en-US" sz="2600" dirty="0" smtClean="0">
                <a:solidFill>
                  <a:schemeClr val="tx2">
                    <a:lumMod val="75000"/>
                  </a:schemeClr>
                </a:solidFill>
              </a:rPr>
              <a:t>802-595-9341</a:t>
            </a:r>
          </a:p>
          <a:p>
            <a:pPr marL="0" indent="0">
              <a:lnSpc>
                <a:spcPct val="90000"/>
              </a:lnSpc>
              <a:buNone/>
            </a:pPr>
            <a:endParaRPr lang="en-US" sz="2800" dirty="0" smtClean="0">
              <a:hlinkClick r:id="rId3"/>
            </a:endParaRPr>
          </a:p>
          <a:p>
            <a:pPr marL="0" indent="0" algn="ctr">
              <a:lnSpc>
                <a:spcPct val="90000"/>
              </a:lnSpc>
              <a:buNone/>
            </a:pPr>
            <a:r>
              <a:rPr lang="en-US" sz="2800" u="sng" dirty="0" smtClean="0">
                <a:hlinkClick r:id="rId3"/>
              </a:rPr>
              <a:t>LE Grant Coordinator</a:t>
            </a:r>
          </a:p>
          <a:p>
            <a:pPr marL="0" indent="0" algn="ctr">
              <a:lnSpc>
                <a:spcPct val="90000"/>
              </a:lnSpc>
              <a:buNone/>
            </a:pPr>
            <a:r>
              <a:rPr lang="en-US" sz="2800" dirty="0" smtClean="0">
                <a:hlinkClick r:id="rId3"/>
              </a:rPr>
              <a:t>Betsy.Ross@state.vt.us</a:t>
            </a:r>
            <a:endParaRPr lang="en-US" sz="2800" dirty="0"/>
          </a:p>
          <a:p>
            <a:pPr marL="0" indent="0" algn="ctr">
              <a:lnSpc>
                <a:spcPct val="90000"/>
              </a:lnSpc>
              <a:buNone/>
            </a:pPr>
            <a:endParaRPr lang="en-US" sz="2800" dirty="0" smtClean="0">
              <a:hlinkClick r:id="rId4"/>
            </a:endParaRPr>
          </a:p>
          <a:p>
            <a:pPr marL="0" indent="0" algn="ctr">
              <a:lnSpc>
                <a:spcPct val="90000"/>
              </a:lnSpc>
              <a:buNone/>
            </a:pPr>
            <a:r>
              <a:rPr lang="en-US" sz="2800" u="sng" dirty="0" smtClean="0">
                <a:hlinkClick r:id="rId4"/>
              </a:rPr>
              <a:t>LELs:</a:t>
            </a:r>
          </a:p>
          <a:p>
            <a:pPr marL="0" indent="0" algn="ctr">
              <a:lnSpc>
                <a:spcPct val="90000"/>
              </a:lnSpc>
              <a:buNone/>
            </a:pPr>
            <a:r>
              <a:rPr lang="en-US" sz="2800" u="sng" dirty="0" smtClean="0">
                <a:hlinkClick r:id="rId4"/>
              </a:rPr>
              <a:t>Tom.Fields@state.vt.us</a:t>
            </a:r>
            <a:r>
              <a:rPr lang="en-US" sz="2800" u="sng" dirty="0" smtClean="0"/>
              <a:t>  (South)</a:t>
            </a:r>
            <a:endParaRPr lang="en-US" sz="2800" dirty="0"/>
          </a:p>
          <a:p>
            <a:pPr marL="0" indent="0" algn="ctr">
              <a:lnSpc>
                <a:spcPct val="90000"/>
              </a:lnSpc>
              <a:buNone/>
            </a:pPr>
            <a:r>
              <a:rPr lang="en-US" sz="2800" dirty="0" smtClean="0">
                <a:hlinkClick r:id="rId5"/>
              </a:rPr>
              <a:t>John.Filipek@state.vt.us</a:t>
            </a:r>
            <a:r>
              <a:rPr lang="en-US" sz="2800" dirty="0" smtClean="0"/>
              <a:t>  (North)</a:t>
            </a:r>
            <a:endParaRPr lang="en-US" sz="2800" dirty="0"/>
          </a:p>
          <a:p>
            <a:pPr>
              <a:lnSpc>
                <a:spcPct val="90000"/>
              </a:lnSpc>
            </a:pPr>
            <a:endParaRPr lang="en-US" sz="2800" dirty="0"/>
          </a:p>
          <a:p>
            <a:pPr>
              <a:lnSpc>
                <a:spcPct val="90000"/>
              </a:lnSpc>
              <a:buFont typeface="Wingdings" pitchFamily="2" charset="2"/>
              <a:buNone/>
            </a:pPr>
            <a:endParaRPr lang="en-US" sz="2800" dirty="0" smtClean="0">
              <a:solidFill>
                <a:schemeClr val="tx2">
                  <a:lumMod val="75000"/>
                </a:schemeClr>
              </a:solidFill>
            </a:endParaRPr>
          </a:p>
          <a:p>
            <a:pPr>
              <a:lnSpc>
                <a:spcPct val="90000"/>
              </a:lnSpc>
              <a:buFont typeface="Wingdings" pitchFamily="2" charset="2"/>
              <a:buNone/>
            </a:pPr>
            <a:endParaRPr lang="en-US" sz="3300" dirty="0"/>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971800"/>
            <a:ext cx="8382000" cy="664797"/>
          </a:xfrm>
        </p:spPr>
        <p:txBody>
          <a:bodyPr>
            <a:noAutofit/>
          </a:bodyPr>
          <a:lstStyle/>
          <a:p>
            <a:r>
              <a:rPr lang="en-US" sz="5400" dirty="0">
                <a:gradFill>
                  <a:gsLst>
                    <a:gs pos="100000">
                      <a:schemeClr val="accent3">
                        <a:lumMod val="50000"/>
                      </a:schemeClr>
                    </a:gs>
                    <a:gs pos="0">
                      <a:srgbClr val="00B050">
                        <a:alpha val="92000"/>
                      </a:srgbClr>
                    </a:gs>
                    <a:gs pos="0">
                      <a:schemeClr val="accent1">
                        <a:tint val="44500"/>
                        <a:satMod val="160000"/>
                      </a:schemeClr>
                    </a:gs>
                    <a:gs pos="100000">
                      <a:schemeClr val="accent3">
                        <a:lumMod val="40000"/>
                        <a:lumOff val="60000"/>
                      </a:schemeClr>
                    </a:gs>
                    <a:gs pos="0">
                      <a:srgbClr val="00B050"/>
                    </a:gs>
                  </a:gsLst>
                  <a:lin ang="5400000" scaled="0"/>
                </a:gradFill>
                <a:latin typeface="Arial" panose="020B0604020202020204" pitchFamily="34" charset="0"/>
                <a:cs typeface="Arial" panose="020B0604020202020204" pitchFamily="34" charset="0"/>
              </a:rPr>
              <a:t>Q</a:t>
            </a:r>
            <a:r>
              <a:rPr lang="en-US" sz="5400" dirty="0" smtClean="0">
                <a:gradFill>
                  <a:gsLst>
                    <a:gs pos="100000">
                      <a:schemeClr val="accent3">
                        <a:lumMod val="50000"/>
                      </a:schemeClr>
                    </a:gs>
                    <a:gs pos="0">
                      <a:srgbClr val="00B050">
                        <a:alpha val="92000"/>
                      </a:srgbClr>
                    </a:gs>
                    <a:gs pos="0">
                      <a:schemeClr val="accent1">
                        <a:tint val="44500"/>
                        <a:satMod val="160000"/>
                      </a:schemeClr>
                    </a:gs>
                    <a:gs pos="100000">
                      <a:schemeClr val="accent3">
                        <a:lumMod val="40000"/>
                        <a:lumOff val="60000"/>
                      </a:schemeClr>
                    </a:gs>
                    <a:gs pos="0">
                      <a:srgbClr val="00B050"/>
                    </a:gs>
                  </a:gsLst>
                  <a:lin ang="5400000" scaled="0"/>
                </a:gradFill>
                <a:latin typeface="Arial" panose="020B0604020202020204" pitchFamily="34" charset="0"/>
                <a:cs typeface="Arial" panose="020B0604020202020204" pitchFamily="34" charset="0"/>
              </a:rPr>
              <a:t>uestions and Comments</a:t>
            </a:r>
            <a:endParaRPr lang="en-US" sz="5400" dirty="0">
              <a:solidFill>
                <a:schemeClr val="tx2">
                  <a:lumMod val="60000"/>
                  <a:lumOff val="40000"/>
                </a:schemeClr>
              </a:solidFill>
              <a:latin typeface="+mn-lt"/>
            </a:endParaRPr>
          </a:p>
        </p:txBody>
      </p:sp>
    </p:spTree>
    <p:extLst>
      <p:ext uri="{BB962C8B-B14F-4D97-AF65-F5344CB8AC3E}">
        <p14:creationId xmlns:p14="http://schemas.microsoft.com/office/powerpoint/2010/main" val="10086102"/>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2" name="Rectangle 4"/>
          <p:cNvSpPr>
            <a:spLocks noGrp="1" noChangeArrowheads="1"/>
          </p:cNvSpPr>
          <p:nvPr>
            <p:ph type="title" idx="4294967295"/>
          </p:nvPr>
        </p:nvSpPr>
        <p:spPr>
          <a:xfrm>
            <a:off x="0" y="1752600"/>
            <a:ext cx="9144000" cy="3733800"/>
          </a:xfrm>
          <a:noFill/>
          <a:ln/>
        </p:spPr>
        <p:txBody>
          <a:bodyPr anchor="ctr">
            <a:normAutofit/>
          </a:bodyPr>
          <a:lstStyle/>
          <a:p>
            <a:pPr>
              <a:lnSpc>
                <a:spcPct val="150000"/>
              </a:lnSpc>
            </a:pPr>
            <a:r>
              <a:rPr lang="en-US" sz="5400" dirty="0" smtClean="0">
                <a:gradFill>
                  <a:gsLst>
                    <a:gs pos="100000">
                      <a:schemeClr val="accent3">
                        <a:lumMod val="50000"/>
                      </a:schemeClr>
                    </a:gs>
                    <a:gs pos="0">
                      <a:srgbClr val="00B050">
                        <a:alpha val="92000"/>
                      </a:srgbClr>
                    </a:gs>
                    <a:gs pos="0">
                      <a:schemeClr val="accent1">
                        <a:tint val="44500"/>
                        <a:satMod val="160000"/>
                      </a:schemeClr>
                    </a:gs>
                    <a:gs pos="100000">
                      <a:schemeClr val="accent3">
                        <a:lumMod val="40000"/>
                        <a:lumOff val="60000"/>
                      </a:schemeClr>
                    </a:gs>
                    <a:gs pos="0">
                      <a:srgbClr val="00B050"/>
                    </a:gs>
                  </a:gsLst>
                  <a:lin ang="5400000" scaled="0"/>
                </a:gradFill>
                <a:latin typeface="Arial" panose="020B0604020202020204" pitchFamily="34" charset="0"/>
                <a:cs typeface="Arial" panose="020B0604020202020204" pitchFamily="34" charset="0"/>
              </a:rPr>
              <a:t>Thank You </a:t>
            </a:r>
            <a:r>
              <a:rPr lang="en-US" sz="3600" b="1" dirty="0" smtClean="0">
                <a:solidFill>
                  <a:schemeClr val="tx2">
                    <a:lumMod val="60000"/>
                    <a:lumOff val="40000"/>
                  </a:schemeClr>
                </a:solidFill>
              </a:rPr>
              <a:t/>
            </a:r>
            <a:br>
              <a:rPr lang="en-US" sz="3600" b="1" dirty="0" smtClean="0">
                <a:solidFill>
                  <a:schemeClr val="tx2">
                    <a:lumMod val="60000"/>
                    <a:lumOff val="40000"/>
                  </a:schemeClr>
                </a:solidFill>
              </a:rPr>
            </a:br>
            <a:r>
              <a:rPr lang="en-US" sz="3600" dirty="0" smtClean="0">
                <a:gradFill>
                  <a:gsLst>
                    <a:gs pos="100000">
                      <a:schemeClr val="accent3">
                        <a:lumMod val="50000"/>
                      </a:schemeClr>
                    </a:gs>
                    <a:gs pos="0">
                      <a:srgbClr val="00B050">
                        <a:alpha val="92000"/>
                      </a:srgbClr>
                    </a:gs>
                    <a:gs pos="0">
                      <a:schemeClr val="accent1">
                        <a:tint val="44500"/>
                        <a:satMod val="160000"/>
                      </a:schemeClr>
                    </a:gs>
                    <a:gs pos="100000">
                      <a:schemeClr val="accent3">
                        <a:lumMod val="40000"/>
                        <a:lumOff val="60000"/>
                      </a:schemeClr>
                    </a:gs>
                    <a:gs pos="0">
                      <a:srgbClr val="00B050"/>
                    </a:gs>
                  </a:gsLst>
                  <a:lin ang="5400000" scaled="0"/>
                </a:gradFill>
                <a:latin typeface="Arial" panose="020B0604020202020204" pitchFamily="34" charset="0"/>
                <a:cs typeface="Arial" panose="020B0604020202020204" pitchFamily="34" charset="0"/>
              </a:rPr>
              <a:t>The Governors Highway Safety Program</a:t>
            </a:r>
            <a:r>
              <a:rPr lang="en-US" sz="3600" b="1" dirty="0">
                <a:solidFill>
                  <a:schemeClr val="tx2">
                    <a:lumMod val="60000"/>
                    <a:lumOff val="40000"/>
                  </a:schemeClr>
                </a:solidFill>
              </a:rPr>
              <a:t/>
            </a:r>
            <a:br>
              <a:rPr lang="en-US" sz="3600" b="1" dirty="0">
                <a:solidFill>
                  <a:schemeClr val="tx2">
                    <a:lumMod val="60000"/>
                    <a:lumOff val="40000"/>
                  </a:schemeClr>
                </a:solidFill>
              </a:rPr>
            </a:br>
            <a:endParaRPr lang="en-US" sz="3600" b="1" dirty="0">
              <a:solidFill>
                <a:schemeClr val="tx2">
                  <a:lumMod val="60000"/>
                  <a:lumOff val="40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355332"/>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332"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14948" y="1600200"/>
            <a:ext cx="7696200" cy="4139595"/>
          </a:xfrm>
          <a:prstGeom prst="rect">
            <a:avLst/>
          </a:prstGeom>
          <a:noFill/>
        </p:spPr>
        <p:txBody>
          <a:bodyPr wrap="square" rtlCol="0">
            <a:spAutoFit/>
          </a:bodyPr>
          <a:lstStyle/>
          <a:p>
            <a:pPr algn="ctr"/>
            <a:r>
              <a:rPr lang="en-US" sz="3200" b="0" dirty="0">
                <a:solidFill>
                  <a:schemeClr val="tx2">
                    <a:lumMod val="75000"/>
                  </a:schemeClr>
                </a:solidFill>
              </a:rPr>
              <a:t>As a result of AOT’s strategic restructuring, the opportunity to group Vermont’s highway safety initiatives under one roof, </a:t>
            </a:r>
            <a:endParaRPr lang="en-US" sz="3200" b="0" dirty="0" smtClean="0">
              <a:solidFill>
                <a:schemeClr val="tx2">
                  <a:lumMod val="75000"/>
                </a:schemeClr>
              </a:solidFill>
            </a:endParaRPr>
          </a:p>
          <a:p>
            <a:pPr algn="ctr"/>
            <a:r>
              <a:rPr lang="en-US" sz="3200" b="0" dirty="0" smtClean="0">
                <a:solidFill>
                  <a:schemeClr val="tx2">
                    <a:lumMod val="75000"/>
                  </a:schemeClr>
                </a:solidFill>
              </a:rPr>
              <a:t>building </a:t>
            </a:r>
            <a:r>
              <a:rPr lang="en-US" sz="3200" b="0" dirty="0">
                <a:solidFill>
                  <a:schemeClr val="tx2">
                    <a:lumMod val="75000"/>
                  </a:schemeClr>
                </a:solidFill>
              </a:rPr>
              <a:t>on what is already a shared vision for collaborative, coordinated planning among many </a:t>
            </a:r>
            <a:endParaRPr lang="en-US" sz="3200" b="0" dirty="0" smtClean="0">
              <a:solidFill>
                <a:schemeClr val="tx2">
                  <a:lumMod val="75000"/>
                </a:schemeClr>
              </a:solidFill>
            </a:endParaRPr>
          </a:p>
          <a:p>
            <a:pPr algn="ctr"/>
            <a:r>
              <a:rPr lang="en-US" sz="3200" b="0" dirty="0" smtClean="0">
                <a:solidFill>
                  <a:schemeClr val="tx2">
                    <a:lumMod val="75000"/>
                  </a:schemeClr>
                </a:solidFill>
              </a:rPr>
              <a:t>state </a:t>
            </a:r>
            <a:r>
              <a:rPr lang="en-US" sz="3200" b="0" dirty="0">
                <a:solidFill>
                  <a:schemeClr val="tx2">
                    <a:lumMod val="75000"/>
                  </a:schemeClr>
                </a:solidFill>
              </a:rPr>
              <a:t>and local partners. </a:t>
            </a:r>
            <a:r>
              <a:rPr lang="en-US" sz="2400" b="0" dirty="0">
                <a:solidFill>
                  <a:schemeClr val="tx2">
                    <a:lumMod val="75000"/>
                  </a:schemeClr>
                </a:solidFill>
              </a:rPr>
              <a:t> </a:t>
            </a:r>
            <a:r>
              <a:rPr lang="en-US" sz="2400" i="1" dirty="0">
                <a:solidFill>
                  <a:schemeClr val="tx2">
                    <a:lumMod val="75000"/>
                  </a:schemeClr>
                </a:solidFill>
              </a:rPr>
              <a:t> </a:t>
            </a:r>
            <a:r>
              <a:rPr lang="en-US" i="1" dirty="0">
                <a:solidFill>
                  <a:schemeClr val="tx2">
                    <a:lumMod val="75000"/>
                  </a:schemeClr>
                </a:solidFill>
              </a:rPr>
              <a:t> </a:t>
            </a:r>
            <a:endParaRPr lang="en-US" dirty="0">
              <a:solidFill>
                <a:schemeClr val="tx2">
                  <a:lumMod val="75000"/>
                </a:schemeClr>
              </a:solidFill>
            </a:endParaRPr>
          </a:p>
        </p:txBody>
      </p:sp>
      <p:sp>
        <p:nvSpPr>
          <p:cNvPr id="2" name="TextBox 1"/>
          <p:cNvSpPr txBox="1"/>
          <p:nvPr/>
        </p:nvSpPr>
        <p:spPr>
          <a:xfrm>
            <a:off x="1074058" y="381000"/>
            <a:ext cx="6248400" cy="923330"/>
          </a:xfrm>
          <a:prstGeom prst="rect">
            <a:avLst/>
          </a:prstGeom>
          <a:noFill/>
        </p:spPr>
        <p:txBody>
          <a:bodyPr wrap="square" rtlCol="0">
            <a:spAutoFit/>
          </a:bodyPr>
          <a:lstStyle/>
          <a:p>
            <a:pPr algn="ctr"/>
            <a:r>
              <a:rPr lang="en-US" sz="5400" b="0" dirty="0">
                <a:gradFill>
                  <a:gsLst>
                    <a:gs pos="100000">
                      <a:schemeClr val="accent3">
                        <a:lumMod val="50000"/>
                      </a:schemeClr>
                    </a:gs>
                    <a:gs pos="0">
                      <a:srgbClr val="00B050">
                        <a:alpha val="92000"/>
                      </a:srgbClr>
                    </a:gs>
                    <a:gs pos="0">
                      <a:schemeClr val="accent1">
                        <a:tint val="44500"/>
                        <a:satMod val="160000"/>
                      </a:schemeClr>
                    </a:gs>
                    <a:gs pos="100000">
                      <a:schemeClr val="accent3">
                        <a:lumMod val="40000"/>
                        <a:lumOff val="60000"/>
                      </a:schemeClr>
                    </a:gs>
                    <a:gs pos="0">
                      <a:srgbClr val="00B050"/>
                    </a:gs>
                  </a:gsLst>
                  <a:lin ang="5400000" scaled="0"/>
                </a:gradFill>
                <a:latin typeface="Arial" panose="020B0604020202020204" pitchFamily="34" charset="0"/>
                <a:cs typeface="Arial" panose="020B0604020202020204" pitchFamily="34" charset="0"/>
              </a:rPr>
              <a:t>Change in Venue</a:t>
            </a:r>
            <a:endParaRPr lang="en-US" sz="5400" b="0" dirty="0"/>
          </a:p>
        </p:txBody>
      </p:sp>
    </p:spTree>
    <p:extLst>
      <p:ext uri="{BB962C8B-B14F-4D97-AF65-F5344CB8AC3E}">
        <p14:creationId xmlns:p14="http://schemas.microsoft.com/office/powerpoint/2010/main" val="349899130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a:bodyPr>
          <a:lstStyle/>
          <a:p>
            <a:pPr algn="ctr"/>
            <a:r>
              <a:rPr lang="en-US" sz="5400" dirty="0" smtClean="0">
                <a:gradFill>
                  <a:gsLst>
                    <a:gs pos="100000">
                      <a:schemeClr val="accent3">
                        <a:lumMod val="50000"/>
                      </a:schemeClr>
                    </a:gs>
                    <a:gs pos="0">
                      <a:srgbClr val="00B050">
                        <a:alpha val="92000"/>
                      </a:srgbClr>
                    </a:gs>
                    <a:gs pos="0">
                      <a:schemeClr val="accent1">
                        <a:tint val="44500"/>
                        <a:satMod val="160000"/>
                      </a:schemeClr>
                    </a:gs>
                    <a:gs pos="100000">
                      <a:schemeClr val="accent3">
                        <a:lumMod val="40000"/>
                        <a:lumOff val="60000"/>
                      </a:schemeClr>
                    </a:gs>
                    <a:gs pos="0">
                      <a:srgbClr val="00B050"/>
                    </a:gs>
                  </a:gsLst>
                  <a:lin ang="5400000" scaled="0"/>
                </a:gradFill>
                <a:latin typeface="Arial" panose="020B0604020202020204" pitchFamily="34" charset="0"/>
                <a:cs typeface="Arial" panose="020B0604020202020204" pitchFamily="34" charset="0"/>
              </a:rPr>
              <a:t>Webinar </a:t>
            </a:r>
            <a:r>
              <a:rPr lang="en-US" sz="5400" dirty="0">
                <a:gradFill>
                  <a:gsLst>
                    <a:gs pos="100000">
                      <a:schemeClr val="accent3">
                        <a:lumMod val="50000"/>
                      </a:schemeClr>
                    </a:gs>
                    <a:gs pos="0">
                      <a:srgbClr val="00B050">
                        <a:alpha val="92000"/>
                      </a:srgbClr>
                    </a:gs>
                    <a:gs pos="0">
                      <a:schemeClr val="accent1">
                        <a:tint val="44500"/>
                        <a:satMod val="160000"/>
                      </a:schemeClr>
                    </a:gs>
                    <a:gs pos="100000">
                      <a:schemeClr val="accent3">
                        <a:lumMod val="40000"/>
                        <a:lumOff val="60000"/>
                      </a:schemeClr>
                    </a:gs>
                    <a:gs pos="0">
                      <a:srgbClr val="00B050"/>
                    </a:gs>
                  </a:gsLst>
                  <a:lin ang="5400000" scaled="0"/>
                </a:gradFill>
                <a:latin typeface="Arial" panose="020B0604020202020204" pitchFamily="34" charset="0"/>
                <a:cs typeface="Arial" panose="020B0604020202020204" pitchFamily="34" charset="0"/>
              </a:rPr>
              <a:t>Topics</a:t>
            </a:r>
          </a:p>
        </p:txBody>
      </p:sp>
      <p:sp>
        <p:nvSpPr>
          <p:cNvPr id="22531" name="Rectangle 3"/>
          <p:cNvSpPr>
            <a:spLocks noGrp="1" noChangeArrowheads="1"/>
          </p:cNvSpPr>
          <p:nvPr>
            <p:ph idx="1"/>
          </p:nvPr>
        </p:nvSpPr>
        <p:spPr>
          <a:xfrm>
            <a:off x="533400" y="1828800"/>
            <a:ext cx="8229600" cy="3200400"/>
          </a:xfrm>
        </p:spPr>
        <p:txBody>
          <a:bodyPr lIns="548640">
            <a:noAutofit/>
          </a:bodyPr>
          <a:lstStyle/>
          <a:p>
            <a:pPr lvl="1">
              <a:spcBef>
                <a:spcPct val="0"/>
              </a:spcBef>
              <a:spcAft>
                <a:spcPct val="50000"/>
              </a:spcAft>
              <a:buFont typeface="Arial" panose="020B0604020202020204" pitchFamily="34" charset="0"/>
              <a:buChar char="•"/>
            </a:pPr>
            <a:r>
              <a:rPr lang="en-US" sz="2400" dirty="0" smtClean="0">
                <a:solidFill>
                  <a:schemeClr val="tx2">
                    <a:lumMod val="75000"/>
                  </a:schemeClr>
                </a:solidFill>
                <a:latin typeface="Arial" panose="020B0604020202020204" pitchFamily="34" charset="0"/>
                <a:cs typeface="Arial" panose="020B0604020202020204" pitchFamily="34" charset="0"/>
              </a:rPr>
              <a:t>Governor’s Highway Safety Program</a:t>
            </a:r>
          </a:p>
          <a:p>
            <a:pPr lvl="1">
              <a:spcBef>
                <a:spcPct val="0"/>
              </a:spcBef>
              <a:spcAft>
                <a:spcPct val="50000"/>
              </a:spcAft>
              <a:buFont typeface="Arial" panose="020B0604020202020204" pitchFamily="34" charset="0"/>
              <a:buChar char="•"/>
            </a:pPr>
            <a:r>
              <a:rPr lang="en-US" sz="2400" dirty="0" smtClean="0">
                <a:solidFill>
                  <a:schemeClr val="tx2">
                    <a:lumMod val="75000"/>
                  </a:schemeClr>
                </a:solidFill>
                <a:latin typeface="Arial" panose="020B0604020202020204" pitchFamily="34" charset="0"/>
                <a:cs typeface="Arial" panose="020B0604020202020204" pitchFamily="34" charset="0"/>
              </a:rPr>
              <a:t>Strategy and Best Practices</a:t>
            </a:r>
          </a:p>
          <a:p>
            <a:pPr lvl="1">
              <a:spcBef>
                <a:spcPct val="0"/>
              </a:spcBef>
              <a:spcAft>
                <a:spcPct val="50000"/>
              </a:spcAft>
              <a:buFont typeface="Arial" panose="020B0604020202020204" pitchFamily="34" charset="0"/>
              <a:buChar char="•"/>
            </a:pPr>
            <a:r>
              <a:rPr lang="en-US" sz="2400" dirty="0" smtClean="0">
                <a:solidFill>
                  <a:schemeClr val="tx2">
                    <a:lumMod val="75000"/>
                  </a:schemeClr>
                </a:solidFill>
                <a:latin typeface="Arial" panose="020B0604020202020204" pitchFamily="34" charset="0"/>
                <a:cs typeface="Arial" panose="020B0604020202020204" pitchFamily="34" charset="0"/>
              </a:rPr>
              <a:t> Grant programs</a:t>
            </a:r>
            <a:endParaRPr lang="en-US" sz="2400" dirty="0">
              <a:solidFill>
                <a:schemeClr val="tx2">
                  <a:lumMod val="75000"/>
                </a:schemeClr>
              </a:solidFill>
              <a:latin typeface="Arial" panose="020B0604020202020204" pitchFamily="34" charset="0"/>
              <a:cs typeface="Arial" panose="020B0604020202020204" pitchFamily="34" charset="0"/>
            </a:endParaRPr>
          </a:p>
          <a:p>
            <a:pPr lvl="1">
              <a:spcBef>
                <a:spcPct val="0"/>
              </a:spcBef>
              <a:spcAft>
                <a:spcPct val="50000"/>
              </a:spcAft>
              <a:buFont typeface="Arial" panose="020B0604020202020204" pitchFamily="34" charset="0"/>
              <a:buChar char="•"/>
            </a:pPr>
            <a:r>
              <a:rPr lang="en-US" sz="2400" dirty="0" smtClean="0">
                <a:solidFill>
                  <a:schemeClr val="tx2">
                    <a:lumMod val="75000"/>
                  </a:schemeClr>
                </a:solidFill>
                <a:latin typeface="Arial" panose="020B0604020202020204" pitchFamily="34" charset="0"/>
                <a:cs typeface="Arial" panose="020B0604020202020204" pitchFamily="34" charset="0"/>
              </a:rPr>
              <a:t> Application Process</a:t>
            </a:r>
            <a:endParaRPr lang="en-US" sz="2400" dirty="0">
              <a:solidFill>
                <a:schemeClr val="tx2">
                  <a:lumMod val="75000"/>
                </a:schemeClr>
              </a:solidFill>
              <a:latin typeface="Arial" panose="020B0604020202020204" pitchFamily="34" charset="0"/>
              <a:cs typeface="Arial" panose="020B0604020202020204" pitchFamily="34" charset="0"/>
            </a:endParaRPr>
          </a:p>
          <a:p>
            <a:pPr lvl="1">
              <a:spcBef>
                <a:spcPct val="0"/>
              </a:spcBef>
              <a:spcAft>
                <a:spcPct val="50000"/>
              </a:spcAft>
              <a:buFont typeface="Arial" panose="020B0604020202020204" pitchFamily="34" charset="0"/>
              <a:buChar char="•"/>
            </a:pPr>
            <a:r>
              <a:rPr lang="en-US" sz="2400" dirty="0" smtClean="0">
                <a:solidFill>
                  <a:schemeClr val="tx2">
                    <a:lumMod val="75000"/>
                  </a:schemeClr>
                </a:solidFill>
                <a:latin typeface="Arial" panose="020B0604020202020204" pitchFamily="34" charset="0"/>
                <a:cs typeface="Arial" panose="020B0604020202020204" pitchFamily="34" charset="0"/>
              </a:rPr>
              <a:t> Grant </a:t>
            </a:r>
            <a:r>
              <a:rPr lang="en-US" sz="2400" dirty="0">
                <a:solidFill>
                  <a:schemeClr val="tx2">
                    <a:lumMod val="75000"/>
                  </a:schemeClr>
                </a:solidFill>
                <a:latin typeface="Arial" panose="020B0604020202020204" pitchFamily="34" charset="0"/>
                <a:cs typeface="Arial" panose="020B0604020202020204" pitchFamily="34" charset="0"/>
              </a:rPr>
              <a:t>Agreements</a:t>
            </a:r>
          </a:p>
          <a:p>
            <a:pPr lvl="1">
              <a:spcBef>
                <a:spcPct val="0"/>
              </a:spcBef>
              <a:spcAft>
                <a:spcPct val="50000"/>
              </a:spcAft>
              <a:buFont typeface="Arial" panose="020B0604020202020204" pitchFamily="34" charset="0"/>
              <a:buChar char="•"/>
            </a:pPr>
            <a:r>
              <a:rPr lang="en-US" sz="2400" dirty="0" smtClean="0">
                <a:solidFill>
                  <a:schemeClr val="tx2">
                    <a:lumMod val="75000"/>
                  </a:schemeClr>
                </a:solidFill>
                <a:latin typeface="Arial" panose="020B0604020202020204" pitchFamily="34" charset="0"/>
                <a:cs typeface="Arial" panose="020B0604020202020204" pitchFamily="34" charset="0"/>
              </a:rPr>
              <a:t> Gathering &amp; Reporting Data</a:t>
            </a:r>
          </a:p>
          <a:p>
            <a:pPr lvl="1">
              <a:spcBef>
                <a:spcPct val="0"/>
              </a:spcBef>
              <a:spcAft>
                <a:spcPct val="50000"/>
              </a:spcAft>
              <a:buFont typeface="Arial" panose="020B0604020202020204" pitchFamily="34" charset="0"/>
              <a:buChar char="•"/>
            </a:pPr>
            <a:r>
              <a:rPr lang="en-US" sz="2400" dirty="0" smtClean="0">
                <a:solidFill>
                  <a:schemeClr val="tx2">
                    <a:lumMod val="75000"/>
                  </a:schemeClr>
                </a:solidFill>
                <a:latin typeface="Arial" panose="020B0604020202020204" pitchFamily="34" charset="0"/>
                <a:cs typeface="Arial" panose="020B0604020202020204" pitchFamily="34" charset="0"/>
              </a:rPr>
              <a:t> Questions</a:t>
            </a:r>
            <a:endParaRPr lang="en-US" sz="2400" dirty="0">
              <a:solidFill>
                <a:schemeClr val="tx2">
                  <a:lumMod val="75000"/>
                </a:schemeClr>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2000"/>
                                        <p:tgtEl>
                                          <p:spTgt spid="22530"/>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2531">
                                            <p:txEl>
                                              <p:pRg st="0" end="0"/>
                                            </p:txEl>
                                          </p:spTgt>
                                        </p:tgtEl>
                                        <p:attrNameLst>
                                          <p:attrName>style.visibility</p:attrName>
                                        </p:attrNameLst>
                                      </p:cBhvr>
                                      <p:to>
                                        <p:strVal val="visible"/>
                                      </p:to>
                                    </p:set>
                                    <p:animEffect transition="in" filter="fade">
                                      <p:cBhvr>
                                        <p:cTn id="11" dur="2000"/>
                                        <p:tgtEl>
                                          <p:spTgt spid="22531">
                                            <p:txEl>
                                              <p:pRg st="0" end="0"/>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22531">
                                            <p:txEl>
                                              <p:pRg st="1" end="1"/>
                                            </p:txEl>
                                          </p:spTgt>
                                        </p:tgtEl>
                                        <p:attrNameLst>
                                          <p:attrName>style.visibility</p:attrName>
                                        </p:attrNameLst>
                                      </p:cBhvr>
                                      <p:to>
                                        <p:strVal val="visible"/>
                                      </p:to>
                                    </p:set>
                                    <p:animEffect transition="in" filter="fade">
                                      <p:cBhvr>
                                        <p:cTn id="15" dur="2000"/>
                                        <p:tgtEl>
                                          <p:spTgt spid="22531">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531">
                                            <p:txEl>
                                              <p:pRg st="2" end="2"/>
                                            </p:txEl>
                                          </p:spTgt>
                                        </p:tgtEl>
                                        <p:attrNameLst>
                                          <p:attrName>style.visibility</p:attrName>
                                        </p:attrNameLst>
                                      </p:cBhvr>
                                      <p:to>
                                        <p:strVal val="visible"/>
                                      </p:to>
                                    </p:set>
                                    <p:animEffect transition="in" filter="fade">
                                      <p:cBhvr>
                                        <p:cTn id="18" dur="2000"/>
                                        <p:tgtEl>
                                          <p:spTgt spid="22531">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2531">
                                            <p:txEl>
                                              <p:pRg st="3" end="3"/>
                                            </p:txEl>
                                          </p:spTgt>
                                        </p:tgtEl>
                                        <p:attrNameLst>
                                          <p:attrName>style.visibility</p:attrName>
                                        </p:attrNameLst>
                                      </p:cBhvr>
                                      <p:to>
                                        <p:strVal val="visible"/>
                                      </p:to>
                                    </p:set>
                                    <p:animEffect transition="in" filter="fade">
                                      <p:cBhvr>
                                        <p:cTn id="21" dur="2000"/>
                                        <p:tgtEl>
                                          <p:spTgt spid="22531">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2531">
                                            <p:txEl>
                                              <p:pRg st="4" end="4"/>
                                            </p:txEl>
                                          </p:spTgt>
                                        </p:tgtEl>
                                        <p:attrNameLst>
                                          <p:attrName>style.visibility</p:attrName>
                                        </p:attrNameLst>
                                      </p:cBhvr>
                                      <p:to>
                                        <p:strVal val="visible"/>
                                      </p:to>
                                    </p:set>
                                    <p:animEffect transition="in" filter="fade">
                                      <p:cBhvr>
                                        <p:cTn id="24" dur="2000"/>
                                        <p:tgtEl>
                                          <p:spTgt spid="22531">
                                            <p:txEl>
                                              <p:pRg st="4" end="4"/>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2531">
                                            <p:txEl>
                                              <p:pRg st="5" end="5"/>
                                            </p:txEl>
                                          </p:spTgt>
                                        </p:tgtEl>
                                        <p:attrNameLst>
                                          <p:attrName>style.visibility</p:attrName>
                                        </p:attrNameLst>
                                      </p:cBhvr>
                                      <p:to>
                                        <p:strVal val="visible"/>
                                      </p:to>
                                    </p:set>
                                    <p:animEffect transition="in" filter="fade">
                                      <p:cBhvr>
                                        <p:cTn id="27" dur="2000"/>
                                        <p:tgtEl>
                                          <p:spTgt spid="22531">
                                            <p:txEl>
                                              <p:pRg st="5" end="5"/>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2531">
                                            <p:txEl>
                                              <p:pRg st="6" end="6"/>
                                            </p:txEl>
                                          </p:spTgt>
                                        </p:tgtEl>
                                        <p:attrNameLst>
                                          <p:attrName>style.visibility</p:attrName>
                                        </p:attrNameLst>
                                      </p:cBhvr>
                                      <p:to>
                                        <p:strVal val="visible"/>
                                      </p:to>
                                    </p:set>
                                    <p:animEffect transition="in" filter="fade">
                                      <p:cBhvr>
                                        <p:cTn id="30" dur="2000"/>
                                        <p:tgtEl>
                                          <p:spTgt spid="2253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1"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446212"/>
          </a:xfrm>
        </p:spPr>
        <p:txBody>
          <a:bodyPr>
            <a:noAutofit/>
          </a:bodyPr>
          <a:lstStyle/>
          <a:p>
            <a:pPr lvl="1" algn="ctr" rtl="0">
              <a:lnSpc>
                <a:spcPts val="5800"/>
              </a:lnSpc>
              <a:spcBef>
                <a:spcPct val="0"/>
              </a:spcBef>
            </a:pPr>
            <a:r>
              <a:rPr lang="en-US" sz="5400" dirty="0" smtClean="0">
                <a:gradFill>
                  <a:gsLst>
                    <a:gs pos="100000">
                      <a:schemeClr val="accent3">
                        <a:lumMod val="50000"/>
                      </a:schemeClr>
                    </a:gs>
                    <a:gs pos="0">
                      <a:srgbClr val="00B050">
                        <a:alpha val="92000"/>
                      </a:srgbClr>
                    </a:gs>
                    <a:gs pos="0">
                      <a:schemeClr val="accent1">
                        <a:tint val="44500"/>
                        <a:satMod val="160000"/>
                      </a:schemeClr>
                    </a:gs>
                    <a:gs pos="100000">
                      <a:schemeClr val="accent3">
                        <a:lumMod val="40000"/>
                        <a:lumOff val="60000"/>
                      </a:schemeClr>
                    </a:gs>
                    <a:gs pos="0">
                      <a:srgbClr val="00B050"/>
                    </a:gs>
                  </a:gsLst>
                  <a:lin ang="5400000" scaled="0"/>
                </a:gradFill>
                <a:latin typeface="Arial" panose="020B0604020202020204" pitchFamily="34" charset="0"/>
                <a:cs typeface="Arial" panose="020B0604020202020204" pitchFamily="34" charset="0"/>
              </a:rPr>
              <a:t>Governor’s Highway </a:t>
            </a:r>
            <a:br>
              <a:rPr lang="en-US" sz="5400" dirty="0" smtClean="0">
                <a:gradFill>
                  <a:gsLst>
                    <a:gs pos="100000">
                      <a:schemeClr val="accent3">
                        <a:lumMod val="50000"/>
                      </a:schemeClr>
                    </a:gs>
                    <a:gs pos="0">
                      <a:srgbClr val="00B050">
                        <a:alpha val="92000"/>
                      </a:srgbClr>
                    </a:gs>
                    <a:gs pos="0">
                      <a:schemeClr val="accent1">
                        <a:tint val="44500"/>
                        <a:satMod val="160000"/>
                      </a:schemeClr>
                    </a:gs>
                    <a:gs pos="100000">
                      <a:schemeClr val="accent3">
                        <a:lumMod val="40000"/>
                        <a:lumOff val="60000"/>
                      </a:schemeClr>
                    </a:gs>
                    <a:gs pos="0">
                      <a:srgbClr val="00B050"/>
                    </a:gs>
                  </a:gsLst>
                  <a:lin ang="5400000" scaled="0"/>
                </a:gradFill>
                <a:latin typeface="Arial" panose="020B0604020202020204" pitchFamily="34" charset="0"/>
                <a:cs typeface="Arial" panose="020B0604020202020204" pitchFamily="34" charset="0"/>
              </a:rPr>
            </a:br>
            <a:r>
              <a:rPr lang="en-US" sz="5400" dirty="0" smtClean="0">
                <a:gradFill>
                  <a:gsLst>
                    <a:gs pos="100000">
                      <a:schemeClr val="accent3">
                        <a:lumMod val="50000"/>
                      </a:schemeClr>
                    </a:gs>
                    <a:gs pos="0">
                      <a:srgbClr val="00B050">
                        <a:alpha val="92000"/>
                      </a:srgbClr>
                    </a:gs>
                    <a:gs pos="0">
                      <a:schemeClr val="accent1">
                        <a:tint val="44500"/>
                        <a:satMod val="160000"/>
                      </a:schemeClr>
                    </a:gs>
                    <a:gs pos="100000">
                      <a:schemeClr val="accent3">
                        <a:lumMod val="40000"/>
                        <a:lumOff val="60000"/>
                      </a:schemeClr>
                    </a:gs>
                    <a:gs pos="0">
                      <a:srgbClr val="00B050"/>
                    </a:gs>
                  </a:gsLst>
                  <a:lin ang="5400000" scaled="0"/>
                </a:gradFill>
                <a:latin typeface="Arial" panose="020B0604020202020204" pitchFamily="34" charset="0"/>
                <a:cs typeface="Arial" panose="020B0604020202020204" pitchFamily="34" charset="0"/>
              </a:rPr>
              <a:t>Safety Program</a:t>
            </a:r>
            <a:endParaRPr lang="en-US" sz="5400" dirty="0">
              <a:gradFill>
                <a:gsLst>
                  <a:gs pos="0">
                    <a:srgbClr val="FFFFB9"/>
                  </a:gs>
                  <a:gs pos="36000">
                    <a:srgbClr val="FFFF99"/>
                  </a:gs>
                  <a:gs pos="63000">
                    <a:srgbClr val="F6AE1E"/>
                  </a:gs>
                </a:gsLst>
                <a:lin ang="5400000" scaled="0"/>
              </a:gradFill>
            </a:endParaRPr>
          </a:p>
        </p:txBody>
      </p:sp>
      <p:sp>
        <p:nvSpPr>
          <p:cNvPr id="5" name="TextBox 4"/>
          <p:cNvSpPr txBox="1"/>
          <p:nvPr/>
        </p:nvSpPr>
        <p:spPr>
          <a:xfrm>
            <a:off x="1143000" y="2667000"/>
            <a:ext cx="7162800" cy="2662267"/>
          </a:xfrm>
          <a:prstGeom prst="rect">
            <a:avLst/>
          </a:prstGeom>
          <a:noFill/>
        </p:spPr>
        <p:txBody>
          <a:bodyPr wrap="square" rtlCol="0">
            <a:spAutoFit/>
          </a:bodyPr>
          <a:lstStyle/>
          <a:p>
            <a:pPr marL="0" indent="0" algn="ctr">
              <a:buSzPct val="75000"/>
              <a:buFont typeface="Wingdings" pitchFamily="2" charset="2"/>
              <a:buNone/>
            </a:pPr>
            <a:r>
              <a:rPr lang="en-US" sz="3200" b="0" dirty="0">
                <a:solidFill>
                  <a:schemeClr val="tx2">
                    <a:lumMod val="75000"/>
                  </a:schemeClr>
                </a:solidFill>
                <a:latin typeface="Arial" panose="020B0604020202020204" pitchFamily="34" charset="0"/>
                <a:cs typeface="Arial" panose="020B0604020202020204" pitchFamily="34" charset="0"/>
              </a:rPr>
              <a:t>Federal Grants are provided to the States to help implement programs </a:t>
            </a:r>
            <a:r>
              <a:rPr lang="en-US" sz="3200" b="0" dirty="0" smtClean="0">
                <a:solidFill>
                  <a:schemeClr val="tx2">
                    <a:lumMod val="75000"/>
                  </a:schemeClr>
                </a:solidFill>
                <a:latin typeface="Arial" panose="020B0604020202020204" pitchFamily="34" charset="0"/>
                <a:cs typeface="Arial" panose="020B0604020202020204" pitchFamily="34" charset="0"/>
              </a:rPr>
              <a:t>to…</a:t>
            </a:r>
          </a:p>
          <a:p>
            <a:pPr marL="0" indent="0" algn="ctr">
              <a:buSzPct val="75000"/>
              <a:buFont typeface="Wingdings" pitchFamily="2" charset="2"/>
              <a:buNone/>
            </a:pPr>
            <a:r>
              <a:rPr lang="en-US" sz="3200" b="0" dirty="0" smtClean="0">
                <a:solidFill>
                  <a:schemeClr val="tx2">
                    <a:lumMod val="75000"/>
                  </a:schemeClr>
                </a:solidFill>
                <a:latin typeface="Arial" panose="020B0604020202020204" pitchFamily="34" charset="0"/>
                <a:cs typeface="Arial" panose="020B0604020202020204" pitchFamily="34" charset="0"/>
              </a:rPr>
              <a:t> </a:t>
            </a:r>
            <a:r>
              <a:rPr lang="en-US" sz="3200" b="0" dirty="0">
                <a:solidFill>
                  <a:schemeClr val="tx2">
                    <a:lumMod val="75000"/>
                  </a:schemeClr>
                </a:solidFill>
                <a:latin typeface="Arial" panose="020B0604020202020204" pitchFamily="34" charset="0"/>
                <a:cs typeface="Arial" panose="020B0604020202020204" pitchFamily="34" charset="0"/>
              </a:rPr>
              <a:t>reduce </a:t>
            </a:r>
            <a:r>
              <a:rPr lang="en-US" sz="3200" b="0" dirty="0" smtClean="0">
                <a:solidFill>
                  <a:schemeClr val="tx2">
                    <a:lumMod val="75000"/>
                  </a:schemeClr>
                </a:solidFill>
                <a:latin typeface="Arial" panose="020B0604020202020204" pitchFamily="34" charset="0"/>
                <a:cs typeface="Arial" panose="020B0604020202020204" pitchFamily="34" charset="0"/>
              </a:rPr>
              <a:t>major and overall crashes </a:t>
            </a:r>
          </a:p>
          <a:p>
            <a:pPr marL="0" indent="0" algn="ct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783343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487587"/>
          </a:xfrm>
        </p:spPr>
        <p:txBody>
          <a:bodyPr>
            <a:normAutofit fontScale="90000"/>
          </a:bodyPr>
          <a:lstStyle/>
          <a:p>
            <a:pPr lvl="1" algn="ctr" rtl="0">
              <a:lnSpc>
                <a:spcPts val="5800"/>
              </a:lnSpc>
              <a:spcBef>
                <a:spcPct val="0"/>
              </a:spcBef>
            </a:pPr>
            <a:r>
              <a:rPr lang="en-US" sz="6000" dirty="0" smtClean="0">
                <a:gradFill>
                  <a:gsLst>
                    <a:gs pos="100000">
                      <a:schemeClr val="accent3">
                        <a:lumMod val="50000"/>
                      </a:schemeClr>
                    </a:gs>
                    <a:gs pos="0">
                      <a:srgbClr val="00B050">
                        <a:alpha val="92000"/>
                      </a:srgbClr>
                    </a:gs>
                    <a:gs pos="0">
                      <a:schemeClr val="accent1">
                        <a:tint val="44500"/>
                        <a:satMod val="160000"/>
                      </a:schemeClr>
                    </a:gs>
                    <a:gs pos="100000">
                      <a:schemeClr val="accent3">
                        <a:lumMod val="40000"/>
                        <a:lumOff val="60000"/>
                      </a:schemeClr>
                    </a:gs>
                    <a:gs pos="0">
                      <a:srgbClr val="00B050"/>
                    </a:gs>
                  </a:gsLst>
                  <a:lin ang="5400000" scaled="0"/>
                </a:gradFill>
                <a:latin typeface="Arial" panose="020B0604020202020204" pitchFamily="34" charset="0"/>
                <a:cs typeface="Arial" panose="020B0604020202020204" pitchFamily="34" charset="0"/>
              </a:rPr>
              <a:t>Governor’s Highway </a:t>
            </a:r>
            <a:br>
              <a:rPr lang="en-US" sz="6000" dirty="0" smtClean="0">
                <a:gradFill>
                  <a:gsLst>
                    <a:gs pos="100000">
                      <a:schemeClr val="accent3">
                        <a:lumMod val="50000"/>
                      </a:schemeClr>
                    </a:gs>
                    <a:gs pos="0">
                      <a:srgbClr val="00B050">
                        <a:alpha val="92000"/>
                      </a:srgbClr>
                    </a:gs>
                    <a:gs pos="0">
                      <a:schemeClr val="accent1">
                        <a:tint val="44500"/>
                        <a:satMod val="160000"/>
                      </a:schemeClr>
                    </a:gs>
                    <a:gs pos="100000">
                      <a:schemeClr val="accent3">
                        <a:lumMod val="40000"/>
                        <a:lumOff val="60000"/>
                      </a:schemeClr>
                    </a:gs>
                    <a:gs pos="0">
                      <a:srgbClr val="00B050"/>
                    </a:gs>
                  </a:gsLst>
                  <a:lin ang="5400000" scaled="0"/>
                </a:gradFill>
                <a:latin typeface="Arial" panose="020B0604020202020204" pitchFamily="34" charset="0"/>
                <a:cs typeface="Arial" panose="020B0604020202020204" pitchFamily="34" charset="0"/>
              </a:rPr>
            </a:br>
            <a:r>
              <a:rPr lang="en-US" sz="6000" dirty="0" smtClean="0">
                <a:gradFill>
                  <a:gsLst>
                    <a:gs pos="100000">
                      <a:schemeClr val="accent3">
                        <a:lumMod val="50000"/>
                      </a:schemeClr>
                    </a:gs>
                    <a:gs pos="0">
                      <a:srgbClr val="00B050">
                        <a:alpha val="92000"/>
                      </a:srgbClr>
                    </a:gs>
                    <a:gs pos="0">
                      <a:schemeClr val="accent1">
                        <a:tint val="44500"/>
                        <a:satMod val="160000"/>
                      </a:schemeClr>
                    </a:gs>
                    <a:gs pos="100000">
                      <a:schemeClr val="accent3">
                        <a:lumMod val="40000"/>
                        <a:lumOff val="60000"/>
                      </a:schemeClr>
                    </a:gs>
                    <a:gs pos="0">
                      <a:srgbClr val="00B050"/>
                    </a:gs>
                  </a:gsLst>
                  <a:lin ang="5400000" scaled="0"/>
                </a:gradFill>
                <a:latin typeface="Arial" panose="020B0604020202020204" pitchFamily="34" charset="0"/>
                <a:cs typeface="Arial" panose="020B0604020202020204" pitchFamily="34" charset="0"/>
              </a:rPr>
              <a:t>Safety Program</a:t>
            </a:r>
            <a:r>
              <a:rPr lang="en-US" sz="3600" dirty="0" smtClean="0">
                <a:latin typeface="Arial" panose="020B0604020202020204" pitchFamily="34" charset="0"/>
                <a:cs typeface="Arial" panose="020B0604020202020204" pitchFamily="34" charset="0"/>
              </a:rPr>
              <a:t/>
            </a:r>
            <a:br>
              <a:rPr lang="en-US" sz="3600" dirty="0" smtClean="0">
                <a:latin typeface="Arial" panose="020B0604020202020204" pitchFamily="34" charset="0"/>
                <a:cs typeface="Arial" panose="020B0604020202020204" pitchFamily="34" charset="0"/>
              </a:rPr>
            </a:br>
            <a:endParaRPr lang="en-US" dirty="0"/>
          </a:p>
        </p:txBody>
      </p:sp>
      <p:sp>
        <p:nvSpPr>
          <p:cNvPr id="3" name="TextBox 2"/>
          <p:cNvSpPr txBox="1"/>
          <p:nvPr/>
        </p:nvSpPr>
        <p:spPr>
          <a:xfrm>
            <a:off x="1219200" y="2380343"/>
            <a:ext cx="6858000" cy="3539430"/>
          </a:xfrm>
          <a:prstGeom prst="rect">
            <a:avLst/>
          </a:prstGeom>
          <a:noFill/>
        </p:spPr>
        <p:txBody>
          <a:bodyPr wrap="square" rtlCol="0">
            <a:spAutoFit/>
          </a:bodyPr>
          <a:lstStyle/>
          <a:p>
            <a:pPr algn="ctr"/>
            <a:r>
              <a:rPr lang="en-US" sz="3200" b="0" dirty="0">
                <a:solidFill>
                  <a:schemeClr val="tx2">
                    <a:lumMod val="75000"/>
                  </a:schemeClr>
                </a:solidFill>
              </a:rPr>
              <a:t>Vermont Governor's Highway Safety Program (GHSP) awards federal highway safety grant funds to local, state and not-for-profit agencies for projects to improve highway safety and reduce deaths and serious injuries due to crashes.</a:t>
            </a:r>
            <a:endParaRPr lang="en-US" sz="3200" dirty="0">
              <a:solidFill>
                <a:schemeClr val="tx2">
                  <a:lumMod val="75000"/>
                </a:schemeClr>
              </a:solidFill>
            </a:endParaRPr>
          </a:p>
        </p:txBody>
      </p:sp>
    </p:spTree>
    <p:extLst>
      <p:ext uri="{BB962C8B-B14F-4D97-AF65-F5344CB8AC3E}">
        <p14:creationId xmlns:p14="http://schemas.microsoft.com/office/powerpoint/2010/main" val="211046122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657" y="152400"/>
            <a:ext cx="8382000" cy="1295400"/>
          </a:xfrm>
        </p:spPr>
        <p:txBody>
          <a:bodyPr>
            <a:normAutofit fontScale="90000"/>
          </a:bodyPr>
          <a:lstStyle/>
          <a:p>
            <a:pPr lvl="1" algn="ctr" rtl="0">
              <a:lnSpc>
                <a:spcPts val="5800"/>
              </a:lnSpc>
              <a:spcBef>
                <a:spcPct val="0"/>
              </a:spcBef>
            </a:pPr>
            <a:r>
              <a:rPr lang="en-US" sz="5300" dirty="0" smtClean="0">
                <a:solidFill>
                  <a:srgbClr val="00B050"/>
                </a:solidFill>
                <a:latin typeface="Arial" panose="020B0604020202020204" pitchFamily="34" charset="0"/>
                <a:cs typeface="Arial" panose="020B0604020202020204" pitchFamily="34" charset="0"/>
              </a:rPr>
              <a:t/>
            </a:r>
            <a:br>
              <a:rPr lang="en-US" sz="5300" dirty="0" smtClean="0">
                <a:solidFill>
                  <a:srgbClr val="00B050"/>
                </a:solidFill>
                <a:latin typeface="Arial" panose="020B0604020202020204" pitchFamily="34" charset="0"/>
                <a:cs typeface="Arial" panose="020B0604020202020204" pitchFamily="34" charset="0"/>
              </a:rPr>
            </a:br>
            <a:r>
              <a:rPr lang="en-US" sz="6000" dirty="0" smtClean="0">
                <a:gradFill>
                  <a:gsLst>
                    <a:gs pos="100000">
                      <a:schemeClr val="accent3">
                        <a:lumMod val="50000"/>
                      </a:schemeClr>
                    </a:gs>
                    <a:gs pos="0">
                      <a:srgbClr val="00B050">
                        <a:alpha val="92000"/>
                      </a:srgbClr>
                    </a:gs>
                    <a:gs pos="0">
                      <a:schemeClr val="accent1">
                        <a:tint val="44500"/>
                        <a:satMod val="160000"/>
                      </a:schemeClr>
                    </a:gs>
                    <a:gs pos="100000">
                      <a:schemeClr val="accent3">
                        <a:lumMod val="40000"/>
                        <a:lumOff val="60000"/>
                      </a:schemeClr>
                    </a:gs>
                    <a:gs pos="0">
                      <a:srgbClr val="00B050"/>
                    </a:gs>
                  </a:gsLst>
                  <a:lin ang="5400000" scaled="0"/>
                </a:gradFill>
                <a:latin typeface="Arial" panose="020B0604020202020204" pitchFamily="34" charset="0"/>
                <a:cs typeface="Arial" panose="020B0604020202020204" pitchFamily="34" charset="0"/>
              </a:rPr>
              <a:t>Governor’s Highway </a:t>
            </a:r>
            <a:br>
              <a:rPr lang="en-US" sz="6000" dirty="0" smtClean="0">
                <a:gradFill>
                  <a:gsLst>
                    <a:gs pos="100000">
                      <a:schemeClr val="accent3">
                        <a:lumMod val="50000"/>
                      </a:schemeClr>
                    </a:gs>
                    <a:gs pos="0">
                      <a:srgbClr val="00B050">
                        <a:alpha val="92000"/>
                      </a:srgbClr>
                    </a:gs>
                    <a:gs pos="0">
                      <a:schemeClr val="accent1">
                        <a:tint val="44500"/>
                        <a:satMod val="160000"/>
                      </a:schemeClr>
                    </a:gs>
                    <a:gs pos="100000">
                      <a:schemeClr val="accent3">
                        <a:lumMod val="40000"/>
                        <a:lumOff val="60000"/>
                      </a:schemeClr>
                    </a:gs>
                    <a:gs pos="0">
                      <a:srgbClr val="00B050"/>
                    </a:gs>
                  </a:gsLst>
                  <a:lin ang="5400000" scaled="0"/>
                </a:gradFill>
                <a:latin typeface="Arial" panose="020B0604020202020204" pitchFamily="34" charset="0"/>
                <a:cs typeface="Arial" panose="020B0604020202020204" pitchFamily="34" charset="0"/>
              </a:rPr>
            </a:br>
            <a:r>
              <a:rPr lang="en-US" sz="6000" dirty="0" smtClean="0">
                <a:gradFill>
                  <a:gsLst>
                    <a:gs pos="100000">
                      <a:schemeClr val="accent3">
                        <a:lumMod val="50000"/>
                      </a:schemeClr>
                    </a:gs>
                    <a:gs pos="0">
                      <a:srgbClr val="00B050">
                        <a:alpha val="92000"/>
                      </a:srgbClr>
                    </a:gs>
                    <a:gs pos="0">
                      <a:schemeClr val="accent1">
                        <a:tint val="44500"/>
                        <a:satMod val="160000"/>
                      </a:schemeClr>
                    </a:gs>
                    <a:gs pos="100000">
                      <a:schemeClr val="accent3">
                        <a:lumMod val="40000"/>
                        <a:lumOff val="60000"/>
                      </a:schemeClr>
                    </a:gs>
                    <a:gs pos="0">
                      <a:srgbClr val="00B050"/>
                    </a:gs>
                  </a:gsLst>
                  <a:lin ang="5400000" scaled="0"/>
                </a:gradFill>
                <a:latin typeface="Arial" panose="020B0604020202020204" pitchFamily="34" charset="0"/>
                <a:cs typeface="Arial" panose="020B0604020202020204" pitchFamily="34" charset="0"/>
              </a:rPr>
              <a:t>Safety Program</a:t>
            </a:r>
            <a:r>
              <a:rPr lang="en-US" sz="3600" dirty="0" smtClean="0">
                <a:latin typeface="Arial" panose="020B0604020202020204" pitchFamily="34" charset="0"/>
                <a:cs typeface="Arial" panose="020B0604020202020204" pitchFamily="34" charset="0"/>
              </a:rPr>
              <a:t/>
            </a:r>
            <a:br>
              <a:rPr lang="en-US" sz="3600" dirty="0" smtClean="0">
                <a:latin typeface="Arial" panose="020B0604020202020204" pitchFamily="34" charset="0"/>
                <a:cs typeface="Arial" panose="020B0604020202020204" pitchFamily="34" charset="0"/>
              </a:rPr>
            </a:br>
            <a:endParaRPr lang="en-US" dirty="0"/>
          </a:p>
        </p:txBody>
      </p:sp>
      <p:sp>
        <p:nvSpPr>
          <p:cNvPr id="3" name="TextBox 2"/>
          <p:cNvSpPr txBox="1"/>
          <p:nvPr/>
        </p:nvSpPr>
        <p:spPr>
          <a:xfrm>
            <a:off x="685800" y="1600200"/>
            <a:ext cx="7848600" cy="4555093"/>
          </a:xfrm>
          <a:prstGeom prst="rect">
            <a:avLst/>
          </a:prstGeom>
          <a:noFill/>
        </p:spPr>
        <p:txBody>
          <a:bodyPr wrap="square" rtlCol="0">
            <a:spAutoFit/>
          </a:bodyPr>
          <a:lstStyle/>
          <a:p>
            <a:pPr algn="ctr"/>
            <a:r>
              <a:rPr lang="en-US" sz="3200" b="0" dirty="0">
                <a:solidFill>
                  <a:schemeClr val="tx2">
                    <a:lumMod val="75000"/>
                  </a:schemeClr>
                </a:solidFill>
              </a:rPr>
              <a:t>The staff </a:t>
            </a:r>
            <a:r>
              <a:rPr lang="en-US" sz="3200" b="0" dirty="0" smtClean="0">
                <a:solidFill>
                  <a:schemeClr val="tx2">
                    <a:lumMod val="75000"/>
                  </a:schemeClr>
                </a:solidFill>
              </a:rPr>
              <a:t>at GHSP …….</a:t>
            </a:r>
          </a:p>
          <a:p>
            <a:endParaRPr lang="en-US" sz="3200" b="0" dirty="0">
              <a:solidFill>
                <a:schemeClr val="tx2">
                  <a:lumMod val="75000"/>
                </a:schemeClr>
              </a:solidFill>
            </a:endParaRPr>
          </a:p>
          <a:p>
            <a:r>
              <a:rPr lang="en-US" sz="2800" b="0" dirty="0">
                <a:solidFill>
                  <a:schemeClr val="tx2">
                    <a:lumMod val="75000"/>
                  </a:schemeClr>
                </a:solidFill>
              </a:rPr>
              <a:t>R</a:t>
            </a:r>
            <a:r>
              <a:rPr lang="en-US" sz="2800" b="0" dirty="0" smtClean="0">
                <a:solidFill>
                  <a:schemeClr val="tx2">
                    <a:lumMod val="75000"/>
                  </a:schemeClr>
                </a:solidFill>
              </a:rPr>
              <a:t>eviews </a:t>
            </a:r>
            <a:r>
              <a:rPr lang="en-US" sz="2800" b="0" dirty="0">
                <a:solidFill>
                  <a:schemeClr val="tx2">
                    <a:lumMod val="75000"/>
                  </a:schemeClr>
                </a:solidFill>
              </a:rPr>
              <a:t>and M</a:t>
            </a:r>
            <a:r>
              <a:rPr lang="en-US" sz="2800" b="0" dirty="0" smtClean="0">
                <a:solidFill>
                  <a:schemeClr val="tx2">
                    <a:lumMod val="75000"/>
                  </a:schemeClr>
                </a:solidFill>
              </a:rPr>
              <a:t>onitors the GHSP </a:t>
            </a:r>
            <a:r>
              <a:rPr lang="en-US" sz="2800" b="0" dirty="0">
                <a:solidFill>
                  <a:schemeClr val="tx2">
                    <a:lumMod val="75000"/>
                  </a:schemeClr>
                </a:solidFill>
              </a:rPr>
              <a:t>G</a:t>
            </a:r>
            <a:r>
              <a:rPr lang="en-US" sz="2800" b="0" dirty="0" smtClean="0">
                <a:solidFill>
                  <a:schemeClr val="tx2">
                    <a:lumMod val="75000"/>
                  </a:schemeClr>
                </a:solidFill>
              </a:rPr>
              <a:t>rant </a:t>
            </a:r>
            <a:r>
              <a:rPr lang="en-US" sz="2800" b="0" dirty="0">
                <a:solidFill>
                  <a:schemeClr val="tx2">
                    <a:lumMod val="75000"/>
                  </a:schemeClr>
                </a:solidFill>
              </a:rPr>
              <a:t>P</a:t>
            </a:r>
            <a:r>
              <a:rPr lang="en-US" sz="2800" b="0" dirty="0" smtClean="0">
                <a:solidFill>
                  <a:schemeClr val="tx2">
                    <a:lumMod val="75000"/>
                  </a:schemeClr>
                </a:solidFill>
              </a:rPr>
              <a:t>rogram</a:t>
            </a:r>
          </a:p>
          <a:p>
            <a:r>
              <a:rPr lang="en-US" sz="2800" b="0" dirty="0" smtClean="0">
                <a:solidFill>
                  <a:schemeClr val="tx2">
                    <a:lumMod val="75000"/>
                  </a:schemeClr>
                </a:solidFill>
              </a:rPr>
              <a:t> including:</a:t>
            </a:r>
          </a:p>
          <a:p>
            <a:pPr marL="800100" lvl="1" indent="-342900">
              <a:buFont typeface="Arial" panose="020B0604020202020204" pitchFamily="34" charset="0"/>
              <a:buChar char="•"/>
            </a:pPr>
            <a:r>
              <a:rPr lang="en-US" sz="2400" b="0" dirty="0" smtClean="0">
                <a:solidFill>
                  <a:schemeClr val="tx2">
                    <a:lumMod val="75000"/>
                  </a:schemeClr>
                </a:solidFill>
              </a:rPr>
              <a:t>Law Enforcement</a:t>
            </a:r>
          </a:p>
          <a:p>
            <a:pPr marL="800100" lvl="1" indent="-342900">
              <a:buFont typeface="Arial" panose="020B0604020202020204" pitchFamily="34" charset="0"/>
              <a:buChar char="•"/>
            </a:pPr>
            <a:r>
              <a:rPr lang="en-US" sz="2400" b="0" dirty="0" smtClean="0">
                <a:solidFill>
                  <a:schemeClr val="tx2">
                    <a:lumMod val="75000"/>
                  </a:schemeClr>
                </a:solidFill>
              </a:rPr>
              <a:t>Education</a:t>
            </a:r>
          </a:p>
          <a:p>
            <a:pPr marL="800100" lvl="1" indent="-342900">
              <a:buFont typeface="Arial" panose="020B0604020202020204" pitchFamily="34" charset="0"/>
              <a:buChar char="•"/>
            </a:pPr>
            <a:r>
              <a:rPr lang="en-US" sz="2400" b="0" dirty="0" smtClean="0">
                <a:solidFill>
                  <a:schemeClr val="tx2">
                    <a:lumMod val="75000"/>
                  </a:schemeClr>
                </a:solidFill>
              </a:rPr>
              <a:t>Drug </a:t>
            </a:r>
            <a:r>
              <a:rPr lang="en-US" sz="2400" b="0" dirty="0">
                <a:solidFill>
                  <a:schemeClr val="tx2">
                    <a:lumMod val="75000"/>
                  </a:schemeClr>
                </a:solidFill>
              </a:rPr>
              <a:t>Recognition </a:t>
            </a:r>
            <a:r>
              <a:rPr lang="en-US" sz="2400" b="0" dirty="0" smtClean="0">
                <a:solidFill>
                  <a:schemeClr val="tx2">
                    <a:lumMod val="75000"/>
                  </a:schemeClr>
                </a:solidFill>
              </a:rPr>
              <a:t>Experts </a:t>
            </a:r>
            <a:r>
              <a:rPr lang="en-US" sz="2400" b="0" dirty="0">
                <a:solidFill>
                  <a:schemeClr val="tx2">
                    <a:lumMod val="75000"/>
                  </a:schemeClr>
                </a:solidFill>
              </a:rPr>
              <a:t>(DRE) </a:t>
            </a:r>
            <a:endParaRPr lang="en-US" sz="2400" b="0" dirty="0" smtClean="0">
              <a:solidFill>
                <a:schemeClr val="tx2">
                  <a:lumMod val="75000"/>
                </a:schemeClr>
              </a:solidFill>
            </a:endParaRPr>
          </a:p>
          <a:p>
            <a:pPr marL="800100" lvl="1" indent="-342900">
              <a:buFont typeface="Arial" panose="020B0604020202020204" pitchFamily="34" charset="0"/>
              <a:buChar char="•"/>
            </a:pPr>
            <a:r>
              <a:rPr lang="en-US" sz="2400" b="0" dirty="0" smtClean="0">
                <a:solidFill>
                  <a:schemeClr val="tx2">
                    <a:lumMod val="75000"/>
                  </a:schemeClr>
                </a:solidFill>
              </a:rPr>
              <a:t>Traffic Records Systems</a:t>
            </a:r>
          </a:p>
          <a:p>
            <a:pPr marL="342900" indent="-342900">
              <a:buFont typeface="Arial" panose="020B0604020202020204" pitchFamily="34" charset="0"/>
              <a:buChar char="•"/>
            </a:pPr>
            <a:endParaRPr lang="en-US" sz="1800" b="0" dirty="0" smtClean="0">
              <a:solidFill>
                <a:schemeClr val="tx2">
                  <a:lumMod val="75000"/>
                </a:schemeClr>
              </a:solidFill>
            </a:endParaRPr>
          </a:p>
          <a:p>
            <a:r>
              <a:rPr lang="en-US" sz="2800" b="0" dirty="0">
                <a:solidFill>
                  <a:schemeClr val="tx2">
                    <a:lumMod val="75000"/>
                  </a:schemeClr>
                </a:solidFill>
              </a:rPr>
              <a:t>P</a:t>
            </a:r>
            <a:r>
              <a:rPr lang="en-US" sz="2800" b="0" dirty="0" smtClean="0">
                <a:solidFill>
                  <a:schemeClr val="tx2">
                    <a:lumMod val="75000"/>
                  </a:schemeClr>
                </a:solidFill>
              </a:rPr>
              <a:t>rovides </a:t>
            </a:r>
            <a:r>
              <a:rPr lang="en-US" sz="2800" b="0" dirty="0">
                <a:solidFill>
                  <a:schemeClr val="tx2">
                    <a:lumMod val="75000"/>
                  </a:schemeClr>
                </a:solidFill>
              </a:rPr>
              <a:t>G</a:t>
            </a:r>
            <a:r>
              <a:rPr lang="en-US" sz="2800" b="0" dirty="0" smtClean="0">
                <a:solidFill>
                  <a:schemeClr val="tx2">
                    <a:lumMod val="75000"/>
                  </a:schemeClr>
                </a:solidFill>
              </a:rPr>
              <a:t>uidance </a:t>
            </a:r>
            <a:r>
              <a:rPr lang="en-US" sz="2800" b="0" dirty="0">
                <a:solidFill>
                  <a:schemeClr val="tx2">
                    <a:lumMod val="75000"/>
                  </a:schemeClr>
                </a:solidFill>
              </a:rPr>
              <a:t>and </a:t>
            </a:r>
            <a:r>
              <a:rPr lang="en-US" sz="2800" b="0" dirty="0" smtClean="0">
                <a:solidFill>
                  <a:schemeClr val="tx2">
                    <a:lumMod val="75000"/>
                  </a:schemeClr>
                </a:solidFill>
              </a:rPr>
              <a:t>Oversight </a:t>
            </a:r>
            <a:r>
              <a:rPr lang="en-US" sz="2800" b="0" dirty="0">
                <a:solidFill>
                  <a:schemeClr val="tx2">
                    <a:lumMod val="75000"/>
                  </a:schemeClr>
                </a:solidFill>
              </a:rPr>
              <a:t>to </a:t>
            </a:r>
            <a:r>
              <a:rPr lang="en-US" sz="2800" b="0" dirty="0" smtClean="0">
                <a:solidFill>
                  <a:schemeClr val="tx2">
                    <a:lumMod val="75000"/>
                  </a:schemeClr>
                </a:solidFill>
              </a:rPr>
              <a:t>State </a:t>
            </a:r>
            <a:r>
              <a:rPr lang="en-US" sz="2800" b="0" dirty="0">
                <a:solidFill>
                  <a:schemeClr val="tx2">
                    <a:lumMod val="75000"/>
                  </a:schemeClr>
                </a:solidFill>
              </a:rPr>
              <a:t>and </a:t>
            </a:r>
            <a:r>
              <a:rPr lang="en-US" sz="2800" b="0" dirty="0" smtClean="0">
                <a:solidFill>
                  <a:schemeClr val="tx2">
                    <a:lumMod val="75000"/>
                  </a:schemeClr>
                </a:solidFill>
              </a:rPr>
              <a:t>Local </a:t>
            </a:r>
            <a:r>
              <a:rPr lang="en-US" sz="2800" b="0" dirty="0">
                <a:solidFill>
                  <a:schemeClr val="tx2">
                    <a:lumMod val="75000"/>
                  </a:schemeClr>
                </a:solidFill>
              </a:rPr>
              <a:t>A</a:t>
            </a:r>
            <a:r>
              <a:rPr lang="en-US" sz="2800" b="0" dirty="0" smtClean="0">
                <a:solidFill>
                  <a:schemeClr val="tx2">
                    <a:lumMod val="75000"/>
                  </a:schemeClr>
                </a:solidFill>
              </a:rPr>
              <a:t>gencies</a:t>
            </a:r>
            <a:r>
              <a:rPr lang="en-US" sz="2800" b="0" dirty="0">
                <a:solidFill>
                  <a:schemeClr val="tx2">
                    <a:lumMod val="75000"/>
                  </a:schemeClr>
                </a:solidFill>
              </a:rPr>
              <a:t>.</a:t>
            </a:r>
            <a:endParaRPr lang="en-US" sz="2800" dirty="0">
              <a:solidFill>
                <a:schemeClr val="tx2">
                  <a:lumMod val="75000"/>
                </a:schemeClr>
              </a:solidFill>
            </a:endParaRPr>
          </a:p>
        </p:txBody>
      </p:sp>
    </p:spTree>
    <p:extLst>
      <p:ext uri="{BB962C8B-B14F-4D97-AF65-F5344CB8AC3E}">
        <p14:creationId xmlns:p14="http://schemas.microsoft.com/office/powerpoint/2010/main" val="4158294737"/>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heme1">
  <a:themeElements>
    <a:clrScheme name="Custom 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Sky">
  <a:themeElements>
    <a:clrScheme name="Custom 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_dlc_DocId xmlns="22ec0dd7-095b-41f2-b8b8-a624496b8c6b">E23TXWV46JPD-1610910027-1</_dlc_DocId>
    <_dlc_DocIdUrl xmlns="22ec0dd7-095b-41f2-b8b8-a624496b8c6b">
      <Url>https://outside.vermont.gov/agency/VTRANS/external/docs/_layouts/15/DocIdRedir.aspx?ID=E23TXWV46JPD-1610910027-1</Url>
      <Description>E23TXWV46JPD-1610910027-1</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6D64420F7C9CFF4FAC6A53A1C7851FBF" ma:contentTypeVersion="3" ma:contentTypeDescription="Create a new document." ma:contentTypeScope="" ma:versionID="6dd3ca6a8aad74691454a1b54bdd0347">
  <xsd:schema xmlns:xsd="http://www.w3.org/2001/XMLSchema" xmlns:xs="http://www.w3.org/2001/XMLSchema" xmlns:p="http://schemas.microsoft.com/office/2006/metadata/properties" xmlns:ns2="22ec0dd7-095b-41f2-b8b8-a624496b8c6b" targetNamespace="http://schemas.microsoft.com/office/2006/metadata/properties" ma:root="true" ma:fieldsID="53532e44f16faf1d7f534360fcad62cd" ns2:_="">
    <xsd:import namespace="22ec0dd7-095b-41f2-b8b8-a624496b8c6b"/>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ec0dd7-095b-41f2-b8b8-a624496b8c6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101AD9C-0BC2-4658-9D86-66EC5269B0C9}"/>
</file>

<file path=customXml/itemProps2.xml><?xml version="1.0" encoding="utf-8"?>
<ds:datastoreItem xmlns:ds="http://schemas.openxmlformats.org/officeDocument/2006/customXml" ds:itemID="{B4A1B696-0EE1-4257-A4AC-E75864998B7A}"/>
</file>

<file path=customXml/itemProps3.xml><?xml version="1.0" encoding="utf-8"?>
<ds:datastoreItem xmlns:ds="http://schemas.openxmlformats.org/officeDocument/2006/customXml" ds:itemID="{B7B76DEC-EE59-468A-A8BF-918E67032E32}"/>
</file>

<file path=customXml/itemProps4.xml><?xml version="1.0" encoding="utf-8"?>
<ds:datastoreItem xmlns:ds="http://schemas.openxmlformats.org/officeDocument/2006/customXml" ds:itemID="{134618F1-C988-4BBD-A9B4-D0011F359EAC}"/>
</file>

<file path=docProps/app.xml><?xml version="1.0" encoding="utf-8"?>
<Properties xmlns="http://schemas.openxmlformats.org/officeDocument/2006/extended-properties" xmlns:vt="http://schemas.openxmlformats.org/officeDocument/2006/docPropsVTypes">
  <Template>Theme1</Template>
  <TotalTime>16418</TotalTime>
  <Words>1533</Words>
  <Application>Microsoft Office PowerPoint</Application>
  <PresentationFormat>On-screen Show (4:3)</PresentationFormat>
  <Paragraphs>352</Paragraphs>
  <Slides>48</Slides>
  <Notes>47</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48</vt:i4>
      </vt:variant>
    </vt:vector>
  </HeadingPairs>
  <TitlesOfParts>
    <vt:vector size="56" baseType="lpstr">
      <vt:lpstr>Arial</vt:lpstr>
      <vt:lpstr>Calibri</vt:lpstr>
      <vt:lpstr>Cambria</vt:lpstr>
      <vt:lpstr>Courier New</vt:lpstr>
      <vt:lpstr>Wingdings</vt:lpstr>
      <vt:lpstr>Theme1</vt:lpstr>
      <vt:lpstr>White with Courier font for code slides</vt:lpstr>
      <vt:lpstr>Sky</vt:lpstr>
      <vt:lpstr>PowerPoint Presentation</vt:lpstr>
      <vt:lpstr>Governor’s Highway  Safety Program</vt:lpstr>
      <vt:lpstr>Change in Venue</vt:lpstr>
      <vt:lpstr>PowerPoint Presentation</vt:lpstr>
      <vt:lpstr>PowerPoint Presentation</vt:lpstr>
      <vt:lpstr>Webinar Topics</vt:lpstr>
      <vt:lpstr>Governor’s Highway  Safety Program</vt:lpstr>
      <vt:lpstr>Governor’s Highway  Safety Program </vt:lpstr>
      <vt:lpstr> Governor’s Highway  Safety Program </vt:lpstr>
      <vt:lpstr>  Governor’s Highway  Safety Program  </vt:lpstr>
      <vt:lpstr> Governor’s Highway  Safety Program </vt:lpstr>
      <vt:lpstr>PowerPoint Presentation</vt:lpstr>
      <vt:lpstr> Strategic Highway Safety Plan Critical Emphasis Areas </vt:lpstr>
      <vt:lpstr>PowerPoint Presentation</vt:lpstr>
      <vt:lpstr>Occupant Protection Grants</vt:lpstr>
      <vt:lpstr>DUI Enforcement  Grants Program</vt:lpstr>
      <vt:lpstr>Enforcement Grants Program</vt:lpstr>
      <vt:lpstr>Radar and laser speed detection are examples of equipment awarded to departments participating in high–visibility campaigns such as (Click It or Ticket and Drive Sober or Get Pulled Over).   *A new guidance will be issued regarding the ability to receive these grants in the very near future. </vt:lpstr>
      <vt:lpstr>Source of Grant Funds</vt:lpstr>
      <vt:lpstr>2016 Grant Application</vt:lpstr>
      <vt:lpstr>Application</vt:lpstr>
      <vt:lpstr>Application Process</vt:lpstr>
      <vt:lpstr>Application Process</vt:lpstr>
      <vt:lpstr>Project Goals &amp; Objectives</vt:lpstr>
      <vt:lpstr>Application Components</vt:lpstr>
      <vt:lpstr>Application Process</vt:lpstr>
      <vt:lpstr> </vt:lpstr>
      <vt:lpstr>Governor’s Highway Safety Program  Application Process</vt:lpstr>
      <vt:lpstr> All costs charged to grants must be reasonable; allocable to the specific project; allowable under federal cost principles  (if applicable), agency-specific policies,  award-specific terms and conditions.    See end of document for expanded discussion.  </vt:lpstr>
      <vt:lpstr>2015 Grant Application</vt:lpstr>
      <vt:lpstr>  Grant Agreements  </vt:lpstr>
      <vt:lpstr>Gathering &amp; Reporting Data</vt:lpstr>
      <vt:lpstr>Crash Reduction Priorities </vt:lpstr>
      <vt:lpstr>Review and Award </vt:lpstr>
      <vt:lpstr>Please Be Aware </vt:lpstr>
      <vt:lpstr>Match Computation</vt:lpstr>
      <vt:lpstr>Financial Monitoring and On-Site Review</vt:lpstr>
      <vt:lpstr>Getting Reimbursed </vt:lpstr>
      <vt:lpstr>Getting Reimbursed</vt:lpstr>
      <vt:lpstr>Reimbursement Forms</vt:lpstr>
      <vt:lpstr>We Cannot Reimburse You For: </vt:lpstr>
      <vt:lpstr>Monthly, Quarterly and  Final Reports</vt:lpstr>
      <vt:lpstr>Common Reporting Errors</vt:lpstr>
      <vt:lpstr>Grant Activity  and  Performance Management</vt:lpstr>
      <vt:lpstr>Grant Reporting</vt:lpstr>
      <vt:lpstr>Help Is Always Available</vt:lpstr>
      <vt:lpstr>Questions and Comments</vt:lpstr>
      <vt:lpstr>Thank You  The Governors Highway Safety Program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Governor’s Highway Safety Program</dc:title>
  <dc:creator>Sue Aikman</dc:creator>
  <cp:lastModifiedBy>Anne L. Liske</cp:lastModifiedBy>
  <cp:revision>4768</cp:revision>
  <cp:lastPrinted>2015-03-04T19:30:54Z</cp:lastPrinted>
  <dcterms:created xsi:type="dcterms:W3CDTF">2007-02-15T18:29:02Z</dcterms:created>
  <dcterms:modified xsi:type="dcterms:W3CDTF">2015-03-04T19:45:19Z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0x0101006D64420F7C9CFF4FAC6A53A1C7851FBF</vt:lpwstr>
  </property>
  <property fmtid="{D5CDD505-2E9C-101B-9397-08002B2CF9AE}" pid="3" name="_dlc_DocIdItemGuid">
    <vt:lpwstr>39c87394-dd7b-4530-9e26-f5e629df684f</vt:lpwstr>
  </property>
</Properties>
</file>